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Gagalin" charset="1" panose="00000500000000000000"/>
      <p:regular r:id="rId14"/>
    </p:embeddedFont>
    <p:embeddedFont>
      <p:font typeface="Open Sans" charset="1" panose="020B0606030504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jpeg" Type="http://schemas.openxmlformats.org/officeDocument/2006/relationships/image"/><Relationship Id="rId12" Target="../media/image21.jpeg" Type="http://schemas.openxmlformats.org/officeDocument/2006/relationships/image"/><Relationship Id="rId13" Target="../media/image22.jpeg" Type="http://schemas.openxmlformats.org/officeDocument/2006/relationships/image"/><Relationship Id="rId14" Target="../media/image23.jpeg" Type="http://schemas.openxmlformats.org/officeDocument/2006/relationships/image"/><Relationship Id="rId15" Target="../media/image24.jpe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https://www.canva.com/design/DAGisjh2sK0/Y5AePr1sjyeS5Fr1YM7Z2g/edit"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3384" y="-1675084"/>
            <a:ext cx="6000534" cy="3567590"/>
          </a:xfrm>
          <a:custGeom>
            <a:avLst/>
            <a:gdLst/>
            <a:ahLst/>
            <a:cxnLst/>
            <a:rect r="r" b="b" t="t" l="l"/>
            <a:pathLst>
              <a:path h="3567590" w="6000534">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542441" y="859120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41048" y="53781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4180105" y="6181594"/>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04533" y="-494599"/>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75713" y="4625635"/>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4960748" y="776013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6481741" y="265415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934"/>
            <a:ext cx="4367853" cy="1073764"/>
          </a:xfrm>
          <a:custGeom>
            <a:avLst/>
            <a:gdLst/>
            <a:ahLst/>
            <a:cxnLst/>
            <a:rect r="r" b="b" t="t" l="l"/>
            <a:pathLst>
              <a:path h="1073764" w="4367853">
                <a:moveTo>
                  <a:pt x="0" y="0"/>
                </a:moveTo>
                <a:lnTo>
                  <a:pt x="4367853" y="0"/>
                </a:lnTo>
                <a:lnTo>
                  <a:pt x="4367853" y="1073763"/>
                </a:lnTo>
                <a:lnTo>
                  <a:pt x="0" y="1073763"/>
                </a:lnTo>
                <a:lnTo>
                  <a:pt x="0" y="0"/>
                </a:lnTo>
                <a:close/>
              </a:path>
            </a:pathLst>
          </a:custGeom>
          <a:blipFill>
            <a:blip r:embed="rId6"/>
            <a:stretch>
              <a:fillRect l="0" t="0" r="0" b="0"/>
            </a:stretch>
          </a:blipFill>
        </p:spPr>
      </p:sp>
      <p:sp>
        <p:nvSpPr>
          <p:cNvPr name="Freeform 11" id="11"/>
          <p:cNvSpPr/>
          <p:nvPr/>
        </p:nvSpPr>
        <p:spPr>
          <a:xfrm flipH="false" flipV="false" rot="0">
            <a:off x="5369208" y="2526865"/>
            <a:ext cx="6353701" cy="5280473"/>
          </a:xfrm>
          <a:custGeom>
            <a:avLst/>
            <a:gdLst/>
            <a:ahLst/>
            <a:cxnLst/>
            <a:rect r="r" b="b" t="t" l="l"/>
            <a:pathLst>
              <a:path h="5280473" w="6353701">
                <a:moveTo>
                  <a:pt x="0" y="0"/>
                </a:moveTo>
                <a:lnTo>
                  <a:pt x="6353701" y="0"/>
                </a:lnTo>
                <a:lnTo>
                  <a:pt x="6353701" y="5280472"/>
                </a:lnTo>
                <a:lnTo>
                  <a:pt x="0" y="5280472"/>
                </a:lnTo>
                <a:lnTo>
                  <a:pt x="0" y="0"/>
                </a:lnTo>
                <a:close/>
              </a:path>
            </a:pathLst>
          </a:custGeom>
          <a:blipFill>
            <a:blip r:embed="rId7"/>
            <a:stretch>
              <a:fillRect l="0" t="-15678" r="0" b="-4645"/>
            </a:stretch>
          </a:blipFill>
        </p:spPr>
      </p:sp>
      <p:sp>
        <p:nvSpPr>
          <p:cNvPr name="TextBox 12" id="12"/>
          <p:cNvSpPr txBox="true"/>
          <p:nvPr/>
        </p:nvSpPr>
        <p:spPr>
          <a:xfrm rot="0">
            <a:off x="4100252" y="697380"/>
            <a:ext cx="11053477" cy="1440941"/>
          </a:xfrm>
          <a:prstGeom prst="rect">
            <a:avLst/>
          </a:prstGeom>
        </p:spPr>
        <p:txBody>
          <a:bodyPr anchor="t" rtlCol="false" tIns="0" lIns="0" bIns="0" rIns="0">
            <a:spAutoFit/>
          </a:bodyPr>
          <a:lstStyle/>
          <a:p>
            <a:pPr algn="ctr">
              <a:lnSpc>
                <a:spcPts val="10534"/>
              </a:lnSpc>
            </a:pPr>
            <a:r>
              <a:rPr lang="en-US" sz="11206">
                <a:solidFill>
                  <a:srgbClr val="FFFFFF"/>
                </a:solidFill>
                <a:latin typeface="Gagalin"/>
                <a:ea typeface="Gagalin"/>
                <a:cs typeface="Gagalin"/>
                <a:sym typeface="Gagalin"/>
              </a:rPr>
              <a:t>Eco Market +</a:t>
            </a:r>
          </a:p>
        </p:txBody>
      </p:sp>
      <p:sp>
        <p:nvSpPr>
          <p:cNvPr name="TextBox 13" id="13"/>
          <p:cNvSpPr txBox="true"/>
          <p:nvPr/>
        </p:nvSpPr>
        <p:spPr>
          <a:xfrm rot="0">
            <a:off x="1028700" y="7702985"/>
            <a:ext cx="5074741" cy="2184398"/>
          </a:xfrm>
          <a:prstGeom prst="rect">
            <a:avLst/>
          </a:prstGeom>
        </p:spPr>
        <p:txBody>
          <a:bodyPr anchor="t" rtlCol="false" tIns="0" lIns="0" bIns="0" rIns="0">
            <a:spAutoFit/>
          </a:bodyPr>
          <a:lstStyle/>
          <a:p>
            <a:pPr algn="l">
              <a:lnSpc>
                <a:spcPts val="3500"/>
              </a:lnSpc>
            </a:pPr>
            <a:r>
              <a:rPr lang="en-US" sz="2500">
                <a:solidFill>
                  <a:srgbClr val="FFFFFF"/>
                </a:solidFill>
                <a:latin typeface="Gagalin"/>
                <a:ea typeface="Gagalin"/>
                <a:cs typeface="Gagalin"/>
                <a:sym typeface="Gagalin"/>
              </a:rPr>
              <a:t>Integrantes:</a:t>
            </a:r>
          </a:p>
          <a:p>
            <a:pPr algn="l">
              <a:lnSpc>
                <a:spcPts val="3500"/>
              </a:lnSpc>
            </a:pPr>
            <a:r>
              <a:rPr lang="en-US" sz="2500">
                <a:solidFill>
                  <a:srgbClr val="FFFFFF"/>
                </a:solidFill>
                <a:latin typeface="Gagalin"/>
                <a:ea typeface="Gagalin"/>
                <a:cs typeface="Gagalin"/>
                <a:sym typeface="Gagalin"/>
              </a:rPr>
              <a:t>Bryckson Gutiérrez</a:t>
            </a:r>
          </a:p>
          <a:p>
            <a:pPr algn="l">
              <a:lnSpc>
                <a:spcPts val="3500"/>
              </a:lnSpc>
            </a:pPr>
            <a:r>
              <a:rPr lang="en-US" sz="2500">
                <a:solidFill>
                  <a:srgbClr val="FFFFFF"/>
                </a:solidFill>
                <a:latin typeface="Gagalin"/>
                <a:ea typeface="Gagalin"/>
                <a:cs typeface="Gagalin"/>
                <a:sym typeface="Gagalin"/>
              </a:rPr>
              <a:t>Gonzalo Cortes</a:t>
            </a:r>
          </a:p>
          <a:p>
            <a:pPr algn="l">
              <a:lnSpc>
                <a:spcPts val="3500"/>
              </a:lnSpc>
            </a:pPr>
            <a:r>
              <a:rPr lang="en-US" sz="2500">
                <a:solidFill>
                  <a:srgbClr val="FFFFFF"/>
                </a:solidFill>
                <a:latin typeface="Gagalin"/>
                <a:ea typeface="Gagalin"/>
                <a:cs typeface="Gagalin"/>
                <a:sym typeface="Gagalin"/>
              </a:rPr>
              <a:t>Asignatura: desarrollo Full Stack</a:t>
            </a:r>
          </a:p>
          <a:p>
            <a:pPr algn="l">
              <a:lnSpc>
                <a:spcPts val="3500"/>
              </a:lnSpc>
            </a:pPr>
            <a:r>
              <a:rPr lang="en-US" sz="2500">
                <a:solidFill>
                  <a:srgbClr val="FFFFFF"/>
                </a:solidFill>
                <a:latin typeface="Gagalin"/>
                <a:ea typeface="Gagalin"/>
                <a:cs typeface="Gagalin"/>
                <a:sym typeface="Gagalin"/>
              </a:rPr>
              <a:t>Profesor: Viviana Soledad Poblete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0"/>
              <a:ext cx="484642" cy="125192"/>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178431" y="-230885"/>
            <a:ext cx="18644862" cy="8466714"/>
          </a:xfrm>
          <a:custGeom>
            <a:avLst/>
            <a:gdLst/>
            <a:ahLst/>
            <a:cxnLst/>
            <a:rect r="r" b="b" t="t" l="l"/>
            <a:pathLst>
              <a:path h="8466714" w="18644862">
                <a:moveTo>
                  <a:pt x="0" y="0"/>
                </a:moveTo>
                <a:lnTo>
                  <a:pt x="18644862" y="0"/>
                </a:lnTo>
                <a:lnTo>
                  <a:pt x="18644862" y="8466714"/>
                </a:lnTo>
                <a:lnTo>
                  <a:pt x="0" y="8466714"/>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347353" y="1496093"/>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0"/>
            <a:ext cx="4367853" cy="1073764"/>
          </a:xfrm>
          <a:custGeom>
            <a:avLst/>
            <a:gdLst/>
            <a:ahLst/>
            <a:cxnLst/>
            <a:rect r="r" b="b" t="t" l="l"/>
            <a:pathLst>
              <a:path h="1073764" w="4367853">
                <a:moveTo>
                  <a:pt x="0" y="0"/>
                </a:moveTo>
                <a:lnTo>
                  <a:pt x="4367853" y="0"/>
                </a:lnTo>
                <a:lnTo>
                  <a:pt x="4367853" y="1073764"/>
                </a:lnTo>
                <a:lnTo>
                  <a:pt x="0" y="1073764"/>
                </a:lnTo>
                <a:lnTo>
                  <a:pt x="0" y="0"/>
                </a:lnTo>
                <a:close/>
              </a:path>
            </a:pathLst>
          </a:custGeom>
          <a:blipFill>
            <a:blip r:embed="rId8"/>
            <a:stretch>
              <a:fillRect l="0" t="0" r="0" b="0"/>
            </a:stretch>
          </a:blipFill>
        </p:spPr>
      </p:sp>
      <p:sp>
        <p:nvSpPr>
          <p:cNvPr name="Freeform 14" id="14"/>
          <p:cNvSpPr/>
          <p:nvPr/>
        </p:nvSpPr>
        <p:spPr>
          <a:xfrm flipH="false" flipV="false" rot="0">
            <a:off x="14432078" y="659463"/>
            <a:ext cx="3133130" cy="3414855"/>
          </a:xfrm>
          <a:custGeom>
            <a:avLst/>
            <a:gdLst/>
            <a:ahLst/>
            <a:cxnLst/>
            <a:rect r="r" b="b" t="t" l="l"/>
            <a:pathLst>
              <a:path h="3414855" w="3133130">
                <a:moveTo>
                  <a:pt x="0" y="0"/>
                </a:moveTo>
                <a:lnTo>
                  <a:pt x="3133129" y="0"/>
                </a:lnTo>
                <a:lnTo>
                  <a:pt x="3133129" y="3414855"/>
                </a:lnTo>
                <a:lnTo>
                  <a:pt x="0" y="34148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65598" y="8542057"/>
            <a:ext cx="1326203" cy="1183637"/>
          </a:xfrm>
          <a:custGeom>
            <a:avLst/>
            <a:gdLst/>
            <a:ahLst/>
            <a:cxnLst/>
            <a:rect r="r" b="b" t="t" l="l"/>
            <a:pathLst>
              <a:path h="1183637" w="1326203">
                <a:moveTo>
                  <a:pt x="0" y="0"/>
                </a:moveTo>
                <a:lnTo>
                  <a:pt x="1326204" y="0"/>
                </a:lnTo>
                <a:lnTo>
                  <a:pt x="1326204" y="1183636"/>
                </a:lnTo>
                <a:lnTo>
                  <a:pt x="0" y="1183636"/>
                </a:lnTo>
                <a:lnTo>
                  <a:pt x="0" y="0"/>
                </a:lnTo>
                <a:close/>
              </a:path>
            </a:pathLst>
          </a:custGeom>
          <a:blipFill>
            <a:blip r:embed="rId11"/>
            <a:stretch>
              <a:fillRect l="0" t="0" r="0" b="0"/>
            </a:stretch>
          </a:blipFill>
        </p:spPr>
      </p:sp>
      <p:sp>
        <p:nvSpPr>
          <p:cNvPr name="TextBox 16" id="16"/>
          <p:cNvSpPr txBox="true"/>
          <p:nvPr/>
        </p:nvSpPr>
        <p:spPr>
          <a:xfrm rot="0">
            <a:off x="2183926" y="3039874"/>
            <a:ext cx="13082877" cy="5195956"/>
          </a:xfrm>
          <a:prstGeom prst="rect">
            <a:avLst/>
          </a:prstGeom>
        </p:spPr>
        <p:txBody>
          <a:bodyPr anchor="t" rtlCol="false" tIns="0" lIns="0" bIns="0" rIns="0">
            <a:spAutoFit/>
          </a:bodyPr>
          <a:lstStyle/>
          <a:p>
            <a:pPr algn="l">
              <a:lnSpc>
                <a:spcPts val="4312"/>
              </a:lnSpc>
              <a:spcBef>
                <a:spcPct val="0"/>
              </a:spcBef>
            </a:pPr>
            <a:r>
              <a:rPr lang="en-US" sz="3080">
                <a:solidFill>
                  <a:srgbClr val="15193E"/>
                </a:solidFill>
                <a:latin typeface="Gagalin"/>
                <a:ea typeface="Gagalin"/>
                <a:cs typeface="Gagalin"/>
                <a:sym typeface="Gagalin"/>
              </a:rPr>
              <a:t>Problema:</a:t>
            </a:r>
          </a:p>
          <a:p>
            <a:pPr algn="l">
              <a:lnSpc>
                <a:spcPts val="3612"/>
              </a:lnSpc>
              <a:spcBef>
                <a:spcPct val="0"/>
              </a:spcBef>
            </a:pPr>
            <a:r>
              <a:rPr lang="en-US" sz="2580">
                <a:solidFill>
                  <a:srgbClr val="15193E"/>
                </a:solidFill>
                <a:latin typeface="Gagalin"/>
                <a:ea typeface="Gagalin"/>
                <a:cs typeface="Gagalin"/>
                <a:sym typeface="Gagalin"/>
              </a:rPr>
              <a:t> El sistema monolítico actual presenta baja disponibilidad y afecta la experiencia del cliente. Esto genera pérdidas operativas, lentitud en ventas, errores en logística y baja trazabilidad.</a:t>
            </a:r>
          </a:p>
          <a:p>
            <a:pPr algn="l">
              <a:lnSpc>
                <a:spcPts val="3612"/>
              </a:lnSpc>
              <a:spcBef>
                <a:spcPct val="0"/>
              </a:spcBef>
            </a:pPr>
          </a:p>
          <a:p>
            <a:pPr algn="l">
              <a:lnSpc>
                <a:spcPts val="3612"/>
              </a:lnSpc>
              <a:spcBef>
                <a:spcPct val="0"/>
              </a:spcBef>
            </a:pPr>
          </a:p>
          <a:p>
            <a:pPr algn="l">
              <a:lnSpc>
                <a:spcPts val="4312"/>
              </a:lnSpc>
              <a:spcBef>
                <a:spcPct val="0"/>
              </a:spcBef>
            </a:pPr>
            <a:r>
              <a:rPr lang="en-US" sz="3080">
                <a:solidFill>
                  <a:srgbClr val="15193E"/>
                </a:solidFill>
                <a:latin typeface="Gagalin"/>
                <a:ea typeface="Gagalin"/>
                <a:cs typeface="Gagalin"/>
                <a:sym typeface="Gagalin"/>
              </a:rPr>
              <a:t>Necesidad:</a:t>
            </a:r>
          </a:p>
          <a:p>
            <a:pPr algn="l">
              <a:lnSpc>
                <a:spcPts val="3612"/>
              </a:lnSpc>
              <a:spcBef>
                <a:spcPct val="0"/>
              </a:spcBef>
            </a:pPr>
            <a:r>
              <a:rPr lang="en-US" sz="2580">
                <a:solidFill>
                  <a:srgbClr val="15193E"/>
                </a:solidFill>
                <a:latin typeface="Gagalin"/>
                <a:ea typeface="Gagalin"/>
                <a:cs typeface="Gagalin"/>
                <a:sym typeface="Gagalin"/>
              </a:rPr>
              <a:t> Desarrollar una plataforma de arquitectura de microservicios tipo rest, que permita alta concurrencia de usuarios, operaciones simultáneas por rol (cliente, vendedor, gerente, etc.), ADEMAS REDUCIR LOS tiempos de respuesta para procesos críticos como pagos, compras o soporte.</a:t>
            </a:r>
          </a:p>
        </p:txBody>
      </p:sp>
      <p:sp>
        <p:nvSpPr>
          <p:cNvPr name="TextBox 17" id="17"/>
          <p:cNvSpPr txBox="true"/>
          <p:nvPr/>
        </p:nvSpPr>
        <p:spPr>
          <a:xfrm rot="0">
            <a:off x="5813973" y="481052"/>
            <a:ext cx="7334654" cy="822410"/>
          </a:xfrm>
          <a:prstGeom prst="rect">
            <a:avLst/>
          </a:prstGeom>
        </p:spPr>
        <p:txBody>
          <a:bodyPr anchor="t" rtlCol="false" tIns="0" lIns="0" bIns="0" rIns="0">
            <a:spAutoFit/>
          </a:bodyPr>
          <a:lstStyle/>
          <a:p>
            <a:pPr algn="l">
              <a:lnSpc>
                <a:spcPts val="6058"/>
              </a:lnSpc>
            </a:pPr>
            <a:r>
              <a:rPr lang="en-US" sz="6444">
                <a:solidFill>
                  <a:srgbClr val="FFFFFF"/>
                </a:solidFill>
                <a:latin typeface="Gagalin"/>
                <a:ea typeface="Gagalin"/>
                <a:cs typeface="Gagalin"/>
                <a:sym typeface="Gagalin"/>
              </a:rPr>
              <a:t>PROBLEMATICA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193254" y="934"/>
            <a:ext cx="7583444" cy="10286066"/>
          </a:xfrm>
          <a:custGeom>
            <a:avLst/>
            <a:gdLst/>
            <a:ahLst/>
            <a:cxnLst/>
            <a:rect r="r" b="b" t="t" l="l"/>
            <a:pathLst>
              <a:path h="10286066" w="7583444">
                <a:moveTo>
                  <a:pt x="0" y="0"/>
                </a:moveTo>
                <a:lnTo>
                  <a:pt x="7583444" y="0"/>
                </a:lnTo>
                <a:lnTo>
                  <a:pt x="7583444" y="10286066"/>
                </a:lnTo>
                <a:lnTo>
                  <a:pt x="0" y="10286066"/>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570" y="144915"/>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934"/>
            <a:ext cx="3342775" cy="821766"/>
          </a:xfrm>
          <a:custGeom>
            <a:avLst/>
            <a:gdLst/>
            <a:ahLst/>
            <a:cxnLst/>
            <a:rect r="r" b="b" t="t" l="l"/>
            <a:pathLst>
              <a:path h="821766" w="3342775">
                <a:moveTo>
                  <a:pt x="0" y="0"/>
                </a:moveTo>
                <a:lnTo>
                  <a:pt x="3342775" y="0"/>
                </a:lnTo>
                <a:lnTo>
                  <a:pt x="3342775" y="821765"/>
                </a:lnTo>
                <a:lnTo>
                  <a:pt x="0" y="821765"/>
                </a:lnTo>
                <a:lnTo>
                  <a:pt x="0" y="0"/>
                </a:lnTo>
                <a:close/>
              </a:path>
            </a:pathLst>
          </a:custGeom>
          <a:blipFill>
            <a:blip r:embed="rId6"/>
            <a:stretch>
              <a:fillRect l="0" t="0" r="0" b="0"/>
            </a:stretch>
          </a:blipFill>
        </p:spPr>
      </p:sp>
      <p:sp>
        <p:nvSpPr>
          <p:cNvPr name="Freeform 10" id="10"/>
          <p:cNvSpPr/>
          <p:nvPr/>
        </p:nvSpPr>
        <p:spPr>
          <a:xfrm flipH="false" flipV="false" rot="0">
            <a:off x="15654415" y="7537050"/>
            <a:ext cx="2588094" cy="2710046"/>
          </a:xfrm>
          <a:custGeom>
            <a:avLst/>
            <a:gdLst/>
            <a:ahLst/>
            <a:cxnLst/>
            <a:rect r="r" b="b" t="t" l="l"/>
            <a:pathLst>
              <a:path h="2710046" w="2588094">
                <a:moveTo>
                  <a:pt x="0" y="0"/>
                </a:moveTo>
                <a:lnTo>
                  <a:pt x="2588095" y="0"/>
                </a:lnTo>
                <a:lnTo>
                  <a:pt x="2588095" y="2710047"/>
                </a:lnTo>
                <a:lnTo>
                  <a:pt x="0" y="27100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188058" y="1281463"/>
            <a:ext cx="5381142" cy="2680787"/>
          </a:xfrm>
          <a:custGeom>
            <a:avLst/>
            <a:gdLst/>
            <a:ahLst/>
            <a:cxnLst/>
            <a:rect r="r" b="b" t="t" l="l"/>
            <a:pathLst>
              <a:path h="2680787" w="5381142">
                <a:moveTo>
                  <a:pt x="0" y="0"/>
                </a:moveTo>
                <a:lnTo>
                  <a:pt x="5381142" y="0"/>
                </a:lnTo>
                <a:lnTo>
                  <a:pt x="5381142" y="2680788"/>
                </a:lnTo>
                <a:lnTo>
                  <a:pt x="0" y="2680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9139238" y="4705989"/>
            <a:ext cx="9525" cy="887095"/>
          </a:xfrm>
          <a:prstGeom prst="rect">
            <a:avLst/>
          </a:prstGeom>
        </p:spPr>
        <p:txBody>
          <a:bodyPr anchor="t" rtlCol="false" tIns="0" lIns="0" bIns="0" rIns="0">
            <a:spAutoFit/>
          </a:bodyPr>
          <a:lstStyle/>
          <a:p>
            <a:pPr algn="ctr">
              <a:lnSpc>
                <a:spcPts val="7279"/>
              </a:lnSpc>
            </a:pPr>
          </a:p>
        </p:txBody>
      </p:sp>
      <p:sp>
        <p:nvSpPr>
          <p:cNvPr name="Freeform 13" id="13"/>
          <p:cNvSpPr/>
          <p:nvPr/>
        </p:nvSpPr>
        <p:spPr>
          <a:xfrm flipH="false" flipV="false" rot="0">
            <a:off x="4551292" y="4177373"/>
            <a:ext cx="5683513" cy="2831423"/>
          </a:xfrm>
          <a:custGeom>
            <a:avLst/>
            <a:gdLst/>
            <a:ahLst/>
            <a:cxnLst/>
            <a:rect r="r" b="b" t="t" l="l"/>
            <a:pathLst>
              <a:path h="2831423" w="5683513">
                <a:moveTo>
                  <a:pt x="0" y="0"/>
                </a:moveTo>
                <a:lnTo>
                  <a:pt x="5683513" y="0"/>
                </a:lnTo>
                <a:lnTo>
                  <a:pt x="5683513" y="2831422"/>
                </a:lnTo>
                <a:lnTo>
                  <a:pt x="0" y="28314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3362004" y="7408887"/>
            <a:ext cx="5777234" cy="2878113"/>
          </a:xfrm>
          <a:custGeom>
            <a:avLst/>
            <a:gdLst/>
            <a:ahLst/>
            <a:cxnLst/>
            <a:rect r="r" b="b" t="t" l="l"/>
            <a:pathLst>
              <a:path h="2878113" w="5777234">
                <a:moveTo>
                  <a:pt x="0" y="0"/>
                </a:moveTo>
                <a:lnTo>
                  <a:pt x="5777234" y="0"/>
                </a:lnTo>
                <a:lnTo>
                  <a:pt x="5777234" y="2878113"/>
                </a:lnTo>
                <a:lnTo>
                  <a:pt x="0" y="28781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4950192" y="4938505"/>
            <a:ext cx="6190659" cy="1692309"/>
          </a:xfrm>
          <a:prstGeom prst="rect">
            <a:avLst/>
          </a:prstGeom>
        </p:spPr>
        <p:txBody>
          <a:bodyPr anchor="t" rtlCol="false" tIns="0" lIns="0" bIns="0" rIns="0">
            <a:spAutoFit/>
          </a:bodyPr>
          <a:lstStyle/>
          <a:p>
            <a:pPr algn="l">
              <a:lnSpc>
                <a:spcPts val="2940"/>
              </a:lnSpc>
              <a:spcBef>
                <a:spcPct val="0"/>
              </a:spcBef>
            </a:pPr>
            <a:r>
              <a:rPr lang="en-US" sz="2100" u="sng">
                <a:solidFill>
                  <a:srgbClr val="000000"/>
                </a:solidFill>
                <a:latin typeface="Gagalin"/>
                <a:ea typeface="Gagalin"/>
                <a:cs typeface="Gagalin"/>
                <a:sym typeface="Gagalin"/>
              </a:rPr>
              <a:t>PROCESOS CLAVE (MIGRACIÓN GRADUAL)</a:t>
            </a:r>
          </a:p>
          <a:p>
            <a:pPr algn="l" marL="410234" indent="-205117" lvl="1">
              <a:lnSpc>
                <a:spcPts val="2660"/>
              </a:lnSpc>
              <a:buFont typeface="Arial"/>
              <a:buChar char="•"/>
            </a:pPr>
            <a:r>
              <a:rPr lang="en-US" sz="1900">
                <a:solidFill>
                  <a:srgbClr val="000000"/>
                </a:solidFill>
                <a:latin typeface="Gagalin"/>
                <a:ea typeface="Gagalin"/>
                <a:cs typeface="Gagalin"/>
                <a:sym typeface="Gagalin"/>
              </a:rPr>
              <a:t>INVENTARIO</a:t>
            </a:r>
          </a:p>
          <a:p>
            <a:pPr algn="l" marL="410234" indent="-205117" lvl="1">
              <a:lnSpc>
                <a:spcPts val="2660"/>
              </a:lnSpc>
              <a:buFont typeface="Arial"/>
              <a:buChar char="•"/>
            </a:pPr>
            <a:r>
              <a:rPr lang="en-US" sz="1900">
                <a:solidFill>
                  <a:srgbClr val="000000"/>
                </a:solidFill>
                <a:latin typeface="Gagalin"/>
                <a:ea typeface="Gagalin"/>
                <a:cs typeface="Gagalin"/>
                <a:sym typeface="Gagalin"/>
              </a:rPr>
              <a:t>COMPRAS</a:t>
            </a:r>
          </a:p>
          <a:p>
            <a:pPr algn="l" marL="410234" indent="-205117" lvl="1">
              <a:lnSpc>
                <a:spcPts val="2660"/>
              </a:lnSpc>
              <a:buFont typeface="Arial"/>
              <a:buChar char="•"/>
            </a:pPr>
            <a:r>
              <a:rPr lang="en-US" sz="1900">
                <a:solidFill>
                  <a:srgbClr val="000000"/>
                </a:solidFill>
                <a:latin typeface="Gagalin"/>
                <a:ea typeface="Gagalin"/>
                <a:cs typeface="Gagalin"/>
                <a:sym typeface="Gagalin"/>
              </a:rPr>
              <a:t>PAGOS (WEBPAY)</a:t>
            </a:r>
          </a:p>
          <a:p>
            <a:pPr algn="l" marL="410234" indent="-205117" lvl="1">
              <a:lnSpc>
                <a:spcPts val="2660"/>
              </a:lnSpc>
              <a:buFont typeface="Arial"/>
              <a:buChar char="•"/>
            </a:pPr>
            <a:r>
              <a:rPr lang="en-US" sz="1900">
                <a:solidFill>
                  <a:srgbClr val="000000"/>
                </a:solidFill>
                <a:latin typeface="Gagalin"/>
                <a:ea typeface="Gagalin"/>
                <a:cs typeface="Gagalin"/>
                <a:sym typeface="Gagalin"/>
              </a:rPr>
              <a:t>SEGUIMIENTO DE PEDIDOS</a:t>
            </a:r>
          </a:p>
        </p:txBody>
      </p:sp>
      <p:sp>
        <p:nvSpPr>
          <p:cNvPr name="Freeform 16" id="16"/>
          <p:cNvSpPr/>
          <p:nvPr/>
        </p:nvSpPr>
        <p:spPr>
          <a:xfrm flipH="false" flipV="false" rot="0">
            <a:off x="10234805" y="1749400"/>
            <a:ext cx="5883529" cy="2931067"/>
          </a:xfrm>
          <a:custGeom>
            <a:avLst/>
            <a:gdLst/>
            <a:ahLst/>
            <a:cxnLst/>
            <a:rect r="r" b="b" t="t" l="l"/>
            <a:pathLst>
              <a:path h="2931067" w="5883529">
                <a:moveTo>
                  <a:pt x="0" y="0"/>
                </a:moveTo>
                <a:lnTo>
                  <a:pt x="5883529" y="0"/>
                </a:lnTo>
                <a:lnTo>
                  <a:pt x="5883529" y="2931067"/>
                </a:lnTo>
                <a:lnTo>
                  <a:pt x="0" y="29310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0387467" y="5976653"/>
            <a:ext cx="5049706" cy="2515672"/>
          </a:xfrm>
          <a:custGeom>
            <a:avLst/>
            <a:gdLst/>
            <a:ahLst/>
            <a:cxnLst/>
            <a:rect r="r" b="b" t="t" l="l"/>
            <a:pathLst>
              <a:path h="2515672" w="5049706">
                <a:moveTo>
                  <a:pt x="0" y="0"/>
                </a:moveTo>
                <a:lnTo>
                  <a:pt x="5049706" y="0"/>
                </a:lnTo>
                <a:lnTo>
                  <a:pt x="5049706" y="2515672"/>
                </a:lnTo>
                <a:lnTo>
                  <a:pt x="0" y="25156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7271916" y="1803514"/>
            <a:ext cx="1191786" cy="1191786"/>
          </a:xfrm>
          <a:custGeom>
            <a:avLst/>
            <a:gdLst/>
            <a:ahLst/>
            <a:cxnLst/>
            <a:rect r="r" b="b" t="t" l="l"/>
            <a:pathLst>
              <a:path h="1191786" w="1191786">
                <a:moveTo>
                  <a:pt x="0" y="0"/>
                </a:moveTo>
                <a:lnTo>
                  <a:pt x="1191786" y="0"/>
                </a:lnTo>
                <a:lnTo>
                  <a:pt x="1191786" y="1191787"/>
                </a:lnTo>
                <a:lnTo>
                  <a:pt x="0" y="1191787"/>
                </a:lnTo>
                <a:lnTo>
                  <a:pt x="0" y="0"/>
                </a:lnTo>
                <a:close/>
              </a:path>
            </a:pathLst>
          </a:custGeom>
          <a:blipFill>
            <a:blip r:embed="rId11"/>
            <a:stretch>
              <a:fillRect l="0" t="0" r="0" b="0"/>
            </a:stretch>
          </a:blipFill>
        </p:spPr>
      </p:sp>
      <p:sp>
        <p:nvSpPr>
          <p:cNvPr name="Freeform 19" id="19"/>
          <p:cNvSpPr/>
          <p:nvPr/>
        </p:nvSpPr>
        <p:spPr>
          <a:xfrm flipH="false" flipV="false" rot="0">
            <a:off x="14447400" y="2677792"/>
            <a:ext cx="1284459" cy="1284459"/>
          </a:xfrm>
          <a:custGeom>
            <a:avLst/>
            <a:gdLst/>
            <a:ahLst/>
            <a:cxnLst/>
            <a:rect r="r" b="b" t="t" l="l"/>
            <a:pathLst>
              <a:path h="1284459" w="1284459">
                <a:moveTo>
                  <a:pt x="0" y="0"/>
                </a:moveTo>
                <a:lnTo>
                  <a:pt x="1284459" y="0"/>
                </a:lnTo>
                <a:lnTo>
                  <a:pt x="1284459" y="1284459"/>
                </a:lnTo>
                <a:lnTo>
                  <a:pt x="0" y="1284459"/>
                </a:lnTo>
                <a:lnTo>
                  <a:pt x="0" y="0"/>
                </a:lnTo>
                <a:close/>
              </a:path>
            </a:pathLst>
          </a:custGeom>
          <a:blipFill>
            <a:blip r:embed="rId12"/>
            <a:stretch>
              <a:fillRect l="0" t="0" r="0" b="0"/>
            </a:stretch>
          </a:blipFill>
        </p:spPr>
      </p:sp>
      <p:sp>
        <p:nvSpPr>
          <p:cNvPr name="Freeform 20" id="20"/>
          <p:cNvSpPr/>
          <p:nvPr/>
        </p:nvSpPr>
        <p:spPr>
          <a:xfrm flipH="false" flipV="false" rot="0">
            <a:off x="8807318" y="5469890"/>
            <a:ext cx="1333868" cy="1333868"/>
          </a:xfrm>
          <a:custGeom>
            <a:avLst/>
            <a:gdLst/>
            <a:ahLst/>
            <a:cxnLst/>
            <a:rect r="r" b="b" t="t" l="l"/>
            <a:pathLst>
              <a:path h="1333868" w="1333868">
                <a:moveTo>
                  <a:pt x="0" y="0"/>
                </a:moveTo>
                <a:lnTo>
                  <a:pt x="1333868" y="0"/>
                </a:lnTo>
                <a:lnTo>
                  <a:pt x="1333868" y="1333868"/>
                </a:lnTo>
                <a:lnTo>
                  <a:pt x="0" y="1333868"/>
                </a:lnTo>
                <a:lnTo>
                  <a:pt x="0" y="0"/>
                </a:lnTo>
                <a:close/>
              </a:path>
            </a:pathLst>
          </a:custGeom>
          <a:blipFill>
            <a:blip r:embed="rId13"/>
            <a:stretch>
              <a:fillRect l="0" t="0" r="0" b="0"/>
            </a:stretch>
          </a:blipFill>
        </p:spPr>
      </p:sp>
      <p:sp>
        <p:nvSpPr>
          <p:cNvPr name="Freeform 21" id="21"/>
          <p:cNvSpPr/>
          <p:nvPr/>
        </p:nvSpPr>
        <p:spPr>
          <a:xfrm flipH="false" flipV="false" rot="0">
            <a:off x="13939660" y="6464988"/>
            <a:ext cx="1327996" cy="1327996"/>
          </a:xfrm>
          <a:custGeom>
            <a:avLst/>
            <a:gdLst/>
            <a:ahLst/>
            <a:cxnLst/>
            <a:rect r="r" b="b" t="t" l="l"/>
            <a:pathLst>
              <a:path h="1327996" w="1327996">
                <a:moveTo>
                  <a:pt x="0" y="0"/>
                </a:moveTo>
                <a:lnTo>
                  <a:pt x="1327996" y="0"/>
                </a:lnTo>
                <a:lnTo>
                  <a:pt x="1327996" y="1327996"/>
                </a:lnTo>
                <a:lnTo>
                  <a:pt x="0" y="1327996"/>
                </a:lnTo>
                <a:lnTo>
                  <a:pt x="0" y="0"/>
                </a:lnTo>
                <a:close/>
              </a:path>
            </a:pathLst>
          </a:custGeom>
          <a:blipFill>
            <a:blip r:embed="rId14"/>
            <a:stretch>
              <a:fillRect l="0" t="0" r="0" b="0"/>
            </a:stretch>
          </a:blipFill>
        </p:spPr>
      </p:sp>
      <p:sp>
        <p:nvSpPr>
          <p:cNvPr name="Freeform 22" id="22"/>
          <p:cNvSpPr/>
          <p:nvPr/>
        </p:nvSpPr>
        <p:spPr>
          <a:xfrm flipH="false" flipV="false" rot="0">
            <a:off x="7635793" y="8008920"/>
            <a:ext cx="1362584" cy="1362584"/>
          </a:xfrm>
          <a:custGeom>
            <a:avLst/>
            <a:gdLst/>
            <a:ahLst/>
            <a:cxnLst/>
            <a:rect r="r" b="b" t="t" l="l"/>
            <a:pathLst>
              <a:path h="1362584" w="1362584">
                <a:moveTo>
                  <a:pt x="0" y="0"/>
                </a:moveTo>
                <a:lnTo>
                  <a:pt x="1362584" y="0"/>
                </a:lnTo>
                <a:lnTo>
                  <a:pt x="1362584" y="1362584"/>
                </a:lnTo>
                <a:lnTo>
                  <a:pt x="0" y="1362584"/>
                </a:lnTo>
                <a:lnTo>
                  <a:pt x="0" y="0"/>
                </a:lnTo>
                <a:close/>
              </a:path>
            </a:pathLst>
          </a:custGeom>
          <a:blipFill>
            <a:blip r:embed="rId15"/>
            <a:stretch>
              <a:fillRect l="0" t="0" r="0" b="0"/>
            </a:stretch>
          </a:blipFill>
        </p:spPr>
      </p:sp>
      <p:sp>
        <p:nvSpPr>
          <p:cNvPr name="TextBox 23" id="23"/>
          <p:cNvSpPr txBox="true"/>
          <p:nvPr/>
        </p:nvSpPr>
        <p:spPr>
          <a:xfrm rot="0">
            <a:off x="4589475" y="241461"/>
            <a:ext cx="7959451" cy="820928"/>
          </a:xfrm>
          <a:prstGeom prst="rect">
            <a:avLst/>
          </a:prstGeom>
        </p:spPr>
        <p:txBody>
          <a:bodyPr anchor="t" rtlCol="false" tIns="0" lIns="0" bIns="0" rIns="0">
            <a:spAutoFit/>
          </a:bodyPr>
          <a:lstStyle/>
          <a:p>
            <a:pPr algn="ctr">
              <a:lnSpc>
                <a:spcPts val="6015"/>
              </a:lnSpc>
            </a:pPr>
            <a:r>
              <a:rPr lang="en-US" sz="6399">
                <a:solidFill>
                  <a:srgbClr val="FFFFFF"/>
                </a:solidFill>
                <a:latin typeface="Gagalin"/>
                <a:ea typeface="Gagalin"/>
                <a:cs typeface="Gagalin"/>
                <a:sym typeface="Gagalin"/>
              </a:rPr>
              <a:t>FASES ESTRATEGICAS</a:t>
            </a:r>
          </a:p>
        </p:txBody>
      </p:sp>
      <p:sp>
        <p:nvSpPr>
          <p:cNvPr name="TextBox 24" id="24"/>
          <p:cNvSpPr txBox="true"/>
          <p:nvPr/>
        </p:nvSpPr>
        <p:spPr>
          <a:xfrm rot="0">
            <a:off x="3440173" y="2066507"/>
            <a:ext cx="4876912" cy="1358934"/>
          </a:xfrm>
          <a:prstGeom prst="rect">
            <a:avLst/>
          </a:prstGeom>
        </p:spPr>
        <p:txBody>
          <a:bodyPr anchor="t" rtlCol="false" tIns="0" lIns="0" bIns="0" rIns="0">
            <a:spAutoFit/>
          </a:bodyPr>
          <a:lstStyle/>
          <a:p>
            <a:pPr algn="l">
              <a:lnSpc>
                <a:spcPts val="2940"/>
              </a:lnSpc>
              <a:spcBef>
                <a:spcPct val="0"/>
              </a:spcBef>
            </a:pPr>
            <a:r>
              <a:rPr lang="en-US" sz="2100" u="sng">
                <a:solidFill>
                  <a:srgbClr val="000000"/>
                </a:solidFill>
                <a:latin typeface="Gagalin"/>
                <a:ea typeface="Gagalin"/>
                <a:cs typeface="Gagalin"/>
                <a:sym typeface="Gagalin"/>
              </a:rPr>
              <a:t>PREPARACIÓN</a:t>
            </a:r>
          </a:p>
          <a:p>
            <a:pPr algn="l">
              <a:lnSpc>
                <a:spcPts val="2660"/>
              </a:lnSpc>
              <a:spcBef>
                <a:spcPct val="0"/>
              </a:spcBef>
            </a:pPr>
            <a:r>
              <a:rPr lang="en-US" sz="1900">
                <a:solidFill>
                  <a:srgbClr val="000000"/>
                </a:solidFill>
                <a:latin typeface="Gagalin"/>
                <a:ea typeface="Gagalin"/>
                <a:cs typeface="Gagalin"/>
                <a:sym typeface="Gagalin"/>
              </a:rPr>
              <a:t>INFRAESTRUCTURA BÁSICA: </a:t>
            </a:r>
          </a:p>
          <a:p>
            <a:pPr algn="l">
              <a:lnSpc>
                <a:spcPts val="2660"/>
              </a:lnSpc>
              <a:spcBef>
                <a:spcPct val="0"/>
              </a:spcBef>
            </a:pPr>
            <a:r>
              <a:rPr lang="en-US" sz="1900">
                <a:solidFill>
                  <a:srgbClr val="000000"/>
                </a:solidFill>
                <a:latin typeface="Gagalin"/>
                <a:ea typeface="Gagalin"/>
                <a:cs typeface="Gagalin"/>
                <a:sym typeface="Gagalin"/>
              </a:rPr>
              <a:t>BASES DE DATOS, API GATEWAY, DOCKER</a:t>
            </a:r>
          </a:p>
          <a:p>
            <a:pPr algn="l">
              <a:lnSpc>
                <a:spcPts val="2660"/>
              </a:lnSpc>
              <a:spcBef>
                <a:spcPct val="0"/>
              </a:spcBef>
            </a:pPr>
            <a:r>
              <a:rPr lang="en-US" sz="1900">
                <a:solidFill>
                  <a:srgbClr val="000000"/>
                </a:solidFill>
                <a:latin typeface="Gagalin"/>
                <a:ea typeface="Gagalin"/>
                <a:cs typeface="Gagalin"/>
                <a:sym typeface="Gagalin"/>
              </a:rPr>
              <a:t>ESTÁNDARES DE COMUNICACIÓN ENTRE SERVICIOS</a:t>
            </a:r>
          </a:p>
        </p:txBody>
      </p:sp>
      <p:sp>
        <p:nvSpPr>
          <p:cNvPr name="TextBox 25" id="25"/>
          <p:cNvSpPr txBox="true"/>
          <p:nvPr/>
        </p:nvSpPr>
        <p:spPr>
          <a:xfrm rot="0">
            <a:off x="10727711" y="2430928"/>
            <a:ext cx="3034978" cy="2063822"/>
          </a:xfrm>
          <a:prstGeom prst="rect">
            <a:avLst/>
          </a:prstGeom>
        </p:spPr>
        <p:txBody>
          <a:bodyPr anchor="t" rtlCol="false" tIns="0" lIns="0" bIns="0" rIns="0">
            <a:spAutoFit/>
          </a:bodyPr>
          <a:lstStyle/>
          <a:p>
            <a:pPr algn="l">
              <a:lnSpc>
                <a:spcPts val="2940"/>
              </a:lnSpc>
              <a:spcBef>
                <a:spcPct val="0"/>
              </a:spcBef>
            </a:pPr>
            <a:r>
              <a:rPr lang="en-US" sz="2100" u="sng">
                <a:solidFill>
                  <a:srgbClr val="000000"/>
                </a:solidFill>
                <a:latin typeface="Gagalin"/>
                <a:ea typeface="Gagalin"/>
                <a:cs typeface="Gagalin"/>
                <a:sym typeface="Gagalin"/>
              </a:rPr>
              <a:t>SERVICIOS INDEPENDIENTES </a:t>
            </a:r>
          </a:p>
          <a:p>
            <a:pPr algn="l">
              <a:lnSpc>
                <a:spcPts val="2940"/>
              </a:lnSpc>
              <a:spcBef>
                <a:spcPct val="0"/>
              </a:spcBef>
            </a:pPr>
            <a:r>
              <a:rPr lang="en-US" sz="2100" u="sng">
                <a:solidFill>
                  <a:srgbClr val="000000"/>
                </a:solidFill>
                <a:latin typeface="Gagalin"/>
                <a:ea typeface="Gagalin"/>
                <a:cs typeface="Gagalin"/>
                <a:sym typeface="Gagalin"/>
              </a:rPr>
              <a:t>(PRIMER DESPLIEGUE)</a:t>
            </a:r>
          </a:p>
          <a:p>
            <a:pPr algn="l" marL="410234" indent="-205117" lvl="1">
              <a:lnSpc>
                <a:spcPts val="2660"/>
              </a:lnSpc>
              <a:buFont typeface="Arial"/>
              <a:buChar char="•"/>
            </a:pPr>
            <a:r>
              <a:rPr lang="en-US" sz="1900">
                <a:solidFill>
                  <a:srgbClr val="000000"/>
                </a:solidFill>
                <a:latin typeface="Gagalin"/>
                <a:ea typeface="Gagalin"/>
                <a:cs typeface="Gagalin"/>
                <a:sym typeface="Gagalin"/>
              </a:rPr>
              <a:t>USUARIOS</a:t>
            </a:r>
          </a:p>
          <a:p>
            <a:pPr algn="l" marL="410234" indent="-205117" lvl="1">
              <a:lnSpc>
                <a:spcPts val="2660"/>
              </a:lnSpc>
              <a:buFont typeface="Arial"/>
              <a:buChar char="•"/>
            </a:pPr>
            <a:r>
              <a:rPr lang="en-US" sz="1900">
                <a:solidFill>
                  <a:srgbClr val="000000"/>
                </a:solidFill>
                <a:latin typeface="Gagalin"/>
                <a:ea typeface="Gagalin"/>
                <a:cs typeface="Gagalin"/>
                <a:sym typeface="Gagalin"/>
              </a:rPr>
              <a:t>SUCURSALES</a:t>
            </a:r>
          </a:p>
          <a:p>
            <a:pPr algn="l" marL="410234" indent="-205117" lvl="1">
              <a:lnSpc>
                <a:spcPts val="2660"/>
              </a:lnSpc>
              <a:buFont typeface="Arial"/>
              <a:buChar char="•"/>
            </a:pPr>
            <a:r>
              <a:rPr lang="en-US" sz="1900">
                <a:solidFill>
                  <a:srgbClr val="000000"/>
                </a:solidFill>
                <a:latin typeface="Gagalin"/>
                <a:ea typeface="Gagalin"/>
                <a:cs typeface="Gagalin"/>
                <a:sym typeface="Gagalin"/>
              </a:rPr>
              <a:t>CATÁLOGO</a:t>
            </a:r>
          </a:p>
          <a:p>
            <a:pPr algn="l" marL="410234" indent="-205117" lvl="1">
              <a:lnSpc>
                <a:spcPts val="2660"/>
              </a:lnSpc>
              <a:buFont typeface="Arial"/>
              <a:buChar char="•"/>
            </a:pPr>
            <a:r>
              <a:rPr lang="en-US" sz="1900">
                <a:solidFill>
                  <a:srgbClr val="000000"/>
                </a:solidFill>
                <a:latin typeface="Gagalin"/>
                <a:ea typeface="Gagalin"/>
                <a:cs typeface="Gagalin"/>
                <a:sym typeface="Gagalin"/>
              </a:rPr>
              <a:t>REPORTES</a:t>
            </a:r>
          </a:p>
        </p:txBody>
      </p:sp>
      <p:sp>
        <p:nvSpPr>
          <p:cNvPr name="TextBox 26" id="26"/>
          <p:cNvSpPr txBox="true"/>
          <p:nvPr/>
        </p:nvSpPr>
        <p:spPr>
          <a:xfrm rot="0">
            <a:off x="10658579" y="6888852"/>
            <a:ext cx="6208221" cy="988763"/>
          </a:xfrm>
          <a:prstGeom prst="rect">
            <a:avLst/>
          </a:prstGeom>
        </p:spPr>
        <p:txBody>
          <a:bodyPr anchor="t" rtlCol="false" tIns="0" lIns="0" bIns="0" rIns="0">
            <a:spAutoFit/>
          </a:bodyPr>
          <a:lstStyle/>
          <a:p>
            <a:pPr algn="l">
              <a:lnSpc>
                <a:spcPts val="2946"/>
              </a:lnSpc>
              <a:spcBef>
                <a:spcPct val="0"/>
              </a:spcBef>
            </a:pPr>
            <a:r>
              <a:rPr lang="en-US" sz="2104" u="sng">
                <a:solidFill>
                  <a:srgbClr val="000000"/>
                </a:solidFill>
                <a:latin typeface="Gagalin"/>
                <a:ea typeface="Gagalin"/>
                <a:cs typeface="Gagalin"/>
                <a:sym typeface="Gagalin"/>
              </a:rPr>
              <a:t>OPTIMIZACIÓN</a:t>
            </a:r>
          </a:p>
          <a:p>
            <a:pPr algn="l" marL="389626" indent="-194813" lvl="1">
              <a:lnSpc>
                <a:spcPts val="2526"/>
              </a:lnSpc>
              <a:buFont typeface="Arial"/>
              <a:buChar char="•"/>
            </a:pPr>
            <a:r>
              <a:rPr lang="en-US" sz="1804">
                <a:solidFill>
                  <a:srgbClr val="000000"/>
                </a:solidFill>
                <a:latin typeface="Gagalin"/>
                <a:ea typeface="Gagalin"/>
                <a:cs typeface="Gagalin"/>
                <a:sym typeface="Gagalin"/>
              </a:rPr>
              <a:t>SOPORTE AL CLIENTE PROPIO</a:t>
            </a:r>
          </a:p>
          <a:p>
            <a:pPr algn="l" marL="389626" indent="-194813" lvl="1">
              <a:lnSpc>
                <a:spcPts val="2526"/>
              </a:lnSpc>
              <a:buFont typeface="Arial"/>
              <a:buChar char="•"/>
            </a:pPr>
            <a:r>
              <a:rPr lang="en-US" sz="1804">
                <a:solidFill>
                  <a:srgbClr val="000000"/>
                </a:solidFill>
                <a:latin typeface="Gagalin"/>
                <a:ea typeface="Gagalin"/>
                <a:cs typeface="Gagalin"/>
                <a:sym typeface="Gagalin"/>
              </a:rPr>
              <a:t>NOTIFICACIONES AUTOMÁTICAS (RABBITMQ)</a:t>
            </a:r>
          </a:p>
        </p:txBody>
      </p:sp>
      <p:sp>
        <p:nvSpPr>
          <p:cNvPr name="TextBox 27" id="27"/>
          <p:cNvSpPr txBox="true"/>
          <p:nvPr/>
        </p:nvSpPr>
        <p:spPr>
          <a:xfrm rot="0">
            <a:off x="3616814" y="7818439"/>
            <a:ext cx="4655716" cy="2188827"/>
          </a:xfrm>
          <a:prstGeom prst="rect">
            <a:avLst/>
          </a:prstGeom>
        </p:spPr>
        <p:txBody>
          <a:bodyPr anchor="t" rtlCol="false" tIns="0" lIns="0" bIns="0" rIns="0">
            <a:spAutoFit/>
          </a:bodyPr>
          <a:lstStyle/>
          <a:p>
            <a:pPr algn="l">
              <a:lnSpc>
                <a:spcPts val="2988"/>
              </a:lnSpc>
              <a:spcBef>
                <a:spcPct val="0"/>
              </a:spcBef>
            </a:pPr>
            <a:r>
              <a:rPr lang="en-US" sz="2134" u="sng">
                <a:solidFill>
                  <a:srgbClr val="000000"/>
                </a:solidFill>
                <a:latin typeface="Gagalin"/>
                <a:ea typeface="Gagalin"/>
                <a:cs typeface="Gagalin"/>
                <a:sym typeface="Gagalin"/>
              </a:rPr>
              <a:t>FINALIZACIÓN</a:t>
            </a:r>
          </a:p>
          <a:p>
            <a:pPr algn="l" marL="374497" indent="-187248" lvl="1">
              <a:lnSpc>
                <a:spcPts val="2428"/>
              </a:lnSpc>
              <a:buFont typeface="Arial"/>
              <a:buChar char="•"/>
            </a:pPr>
            <a:r>
              <a:rPr lang="en-US" sz="1734">
                <a:solidFill>
                  <a:srgbClr val="000000"/>
                </a:solidFill>
                <a:latin typeface="Gagalin"/>
                <a:ea typeface="Gagalin"/>
                <a:cs typeface="Gagalin"/>
                <a:sym typeface="Gagalin"/>
              </a:rPr>
              <a:t>DESACTIVACIÓN DEL MONOLITO</a:t>
            </a:r>
          </a:p>
          <a:p>
            <a:pPr algn="l" marL="374497" indent="-187248" lvl="1">
              <a:lnSpc>
                <a:spcPts val="2428"/>
              </a:lnSpc>
              <a:buFont typeface="Arial"/>
              <a:buChar char="•"/>
            </a:pPr>
            <a:r>
              <a:rPr lang="en-US" sz="1734">
                <a:solidFill>
                  <a:srgbClr val="000000"/>
                </a:solidFill>
                <a:latin typeface="Gagalin"/>
                <a:ea typeface="Gagalin"/>
                <a:cs typeface="Gagalin"/>
                <a:sym typeface="Gagalin"/>
              </a:rPr>
              <a:t>VALIDACIÓN COMPLETA</a:t>
            </a:r>
          </a:p>
          <a:p>
            <a:pPr algn="l" marL="374497" indent="-187248" lvl="1">
              <a:lnSpc>
                <a:spcPts val="2428"/>
              </a:lnSpc>
              <a:buFont typeface="Arial"/>
              <a:buChar char="•"/>
            </a:pPr>
            <a:r>
              <a:rPr lang="en-US" sz="1734">
                <a:solidFill>
                  <a:srgbClr val="000000"/>
                </a:solidFill>
                <a:latin typeface="Gagalin"/>
                <a:ea typeface="Gagalin"/>
                <a:cs typeface="Gagalin"/>
                <a:sym typeface="Gagalin"/>
              </a:rPr>
              <a:t>BENEFICIOS CLAVE:</a:t>
            </a:r>
          </a:p>
          <a:p>
            <a:pPr algn="l" marL="374497" indent="-187248" lvl="1">
              <a:lnSpc>
                <a:spcPts val="2428"/>
              </a:lnSpc>
              <a:buAutoNum type="arabicPeriod" startAt="1"/>
            </a:pPr>
            <a:r>
              <a:rPr lang="en-US" sz="1734">
                <a:solidFill>
                  <a:srgbClr val="000000"/>
                </a:solidFill>
                <a:latin typeface="Gagalin"/>
                <a:ea typeface="Gagalin"/>
                <a:cs typeface="Gagalin"/>
                <a:sym typeface="Gagalin"/>
              </a:rPr>
              <a:t>MIGRACIÓN CONTROLADA Y SIN INTERRUPCIONES</a:t>
            </a:r>
          </a:p>
          <a:p>
            <a:pPr algn="l" marL="374497" indent="-187248" lvl="1">
              <a:lnSpc>
                <a:spcPts val="2428"/>
              </a:lnSpc>
              <a:buAutoNum type="arabicPeriod" startAt="1"/>
            </a:pPr>
            <a:r>
              <a:rPr lang="en-US" sz="1734">
                <a:solidFill>
                  <a:srgbClr val="000000"/>
                </a:solidFill>
                <a:latin typeface="Gagalin"/>
                <a:ea typeface="Gagalin"/>
                <a:cs typeface="Gagalin"/>
                <a:sym typeface="Gagalin"/>
              </a:rPr>
              <a:t>COMPATIBILIDAD TEMPORAL GARANTIZADA</a:t>
            </a:r>
          </a:p>
          <a:p>
            <a:pPr algn="l" marL="374497" indent="-187248" lvl="1">
              <a:lnSpc>
                <a:spcPts val="2428"/>
              </a:lnSpc>
              <a:buAutoNum type="arabicPeriod" startAt="1"/>
            </a:pPr>
            <a:r>
              <a:rPr lang="en-US" sz="1734">
                <a:solidFill>
                  <a:srgbClr val="000000"/>
                </a:solidFill>
                <a:latin typeface="Gagalin"/>
                <a:ea typeface="Gagalin"/>
                <a:cs typeface="Gagalin"/>
                <a:sym typeface="Gagalin"/>
              </a:rPr>
              <a:t>ENFOQUE POR DOMINIOS DE NEGOCIO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34768" y="210240"/>
            <a:ext cx="2726935" cy="1621287"/>
          </a:xfrm>
          <a:custGeom>
            <a:avLst/>
            <a:gdLst/>
            <a:ahLst/>
            <a:cxnLst/>
            <a:rect r="r" b="b" t="t" l="l"/>
            <a:pathLst>
              <a:path h="1621287" w="2726935">
                <a:moveTo>
                  <a:pt x="0" y="0"/>
                </a:moveTo>
                <a:lnTo>
                  <a:pt x="2726936" y="0"/>
                </a:lnTo>
                <a:lnTo>
                  <a:pt x="2726936"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114967"/>
            <a:ext cx="1639948" cy="975024"/>
          </a:xfrm>
          <a:custGeom>
            <a:avLst/>
            <a:gdLst/>
            <a:ahLst/>
            <a:cxnLst/>
            <a:rect r="r" b="b" t="t" l="l"/>
            <a:pathLst>
              <a:path h="975024" w="1639948">
                <a:moveTo>
                  <a:pt x="0" y="0"/>
                </a:moveTo>
                <a:lnTo>
                  <a:pt x="1639948" y="0"/>
                </a:lnTo>
                <a:lnTo>
                  <a:pt x="1639948" y="975024"/>
                </a:lnTo>
                <a:lnTo>
                  <a:pt x="0" y="975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934"/>
            <a:ext cx="3410872" cy="836188"/>
          </a:xfrm>
          <a:custGeom>
            <a:avLst/>
            <a:gdLst/>
            <a:ahLst/>
            <a:cxnLst/>
            <a:rect r="r" b="b" t="t" l="l"/>
            <a:pathLst>
              <a:path h="836188" w="3410872">
                <a:moveTo>
                  <a:pt x="0" y="0"/>
                </a:moveTo>
                <a:lnTo>
                  <a:pt x="3410872" y="0"/>
                </a:lnTo>
                <a:lnTo>
                  <a:pt x="3410872" y="836187"/>
                </a:lnTo>
                <a:lnTo>
                  <a:pt x="0" y="836187"/>
                </a:lnTo>
                <a:lnTo>
                  <a:pt x="0" y="0"/>
                </a:lnTo>
                <a:close/>
              </a:path>
            </a:pathLst>
          </a:custGeom>
          <a:blipFill>
            <a:blip r:embed="rId4"/>
            <a:stretch>
              <a:fillRect l="0" t="-138" r="0" b="-138"/>
            </a:stretch>
          </a:blipFill>
        </p:spPr>
      </p:sp>
      <p:sp>
        <p:nvSpPr>
          <p:cNvPr name="Freeform 5" id="5"/>
          <p:cNvSpPr/>
          <p:nvPr/>
        </p:nvSpPr>
        <p:spPr>
          <a:xfrm flipH="false" flipV="false" rot="0">
            <a:off x="16062702" y="210240"/>
            <a:ext cx="2225298" cy="2217206"/>
          </a:xfrm>
          <a:custGeom>
            <a:avLst/>
            <a:gdLst/>
            <a:ahLst/>
            <a:cxnLst/>
            <a:rect r="r" b="b" t="t" l="l"/>
            <a:pathLst>
              <a:path h="2217206" w="2225298">
                <a:moveTo>
                  <a:pt x="0" y="0"/>
                </a:moveTo>
                <a:lnTo>
                  <a:pt x="2225298" y="0"/>
                </a:lnTo>
                <a:lnTo>
                  <a:pt x="2225298" y="2217206"/>
                </a:lnTo>
                <a:lnTo>
                  <a:pt x="0" y="22172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760193" y="5305303"/>
            <a:ext cx="1132227" cy="1330367"/>
          </a:xfrm>
          <a:custGeom>
            <a:avLst/>
            <a:gdLst/>
            <a:ahLst/>
            <a:cxnLst/>
            <a:rect r="r" b="b" t="t" l="l"/>
            <a:pathLst>
              <a:path h="1330367" w="1132227">
                <a:moveTo>
                  <a:pt x="0" y="0"/>
                </a:moveTo>
                <a:lnTo>
                  <a:pt x="1132227" y="0"/>
                </a:lnTo>
                <a:lnTo>
                  <a:pt x="1132227" y="1330367"/>
                </a:lnTo>
                <a:lnTo>
                  <a:pt x="0" y="1330367"/>
                </a:lnTo>
                <a:lnTo>
                  <a:pt x="0" y="0"/>
                </a:lnTo>
                <a:close/>
              </a:path>
            </a:pathLst>
          </a:custGeom>
          <a:blipFill>
            <a:blip r:embed="rId7"/>
            <a:stretch>
              <a:fillRect l="0" t="0" r="0" b="0"/>
            </a:stretch>
          </a:blipFill>
        </p:spPr>
      </p:sp>
      <p:sp>
        <p:nvSpPr>
          <p:cNvPr name="Freeform 7" id="7"/>
          <p:cNvSpPr/>
          <p:nvPr/>
        </p:nvSpPr>
        <p:spPr>
          <a:xfrm flipH="false" flipV="false" rot="0">
            <a:off x="14326987" y="7900456"/>
            <a:ext cx="1735715" cy="1319006"/>
          </a:xfrm>
          <a:custGeom>
            <a:avLst/>
            <a:gdLst/>
            <a:ahLst/>
            <a:cxnLst/>
            <a:rect r="r" b="b" t="t" l="l"/>
            <a:pathLst>
              <a:path h="1319006" w="1735715">
                <a:moveTo>
                  <a:pt x="0" y="0"/>
                </a:moveTo>
                <a:lnTo>
                  <a:pt x="1735715" y="0"/>
                </a:lnTo>
                <a:lnTo>
                  <a:pt x="1735715" y="1319006"/>
                </a:lnTo>
                <a:lnTo>
                  <a:pt x="0" y="1319006"/>
                </a:lnTo>
                <a:lnTo>
                  <a:pt x="0" y="0"/>
                </a:lnTo>
                <a:close/>
              </a:path>
            </a:pathLst>
          </a:custGeom>
          <a:blipFill>
            <a:blip r:embed="rId8"/>
            <a:stretch>
              <a:fillRect l="0" t="0" r="0" b="0"/>
            </a:stretch>
          </a:blipFill>
        </p:spPr>
      </p:sp>
      <p:sp>
        <p:nvSpPr>
          <p:cNvPr name="Freeform 8" id="8"/>
          <p:cNvSpPr/>
          <p:nvPr/>
        </p:nvSpPr>
        <p:spPr>
          <a:xfrm flipH="false" flipV="false" rot="0">
            <a:off x="14154931" y="3010355"/>
            <a:ext cx="2607035" cy="637556"/>
          </a:xfrm>
          <a:custGeom>
            <a:avLst/>
            <a:gdLst/>
            <a:ahLst/>
            <a:cxnLst/>
            <a:rect r="r" b="b" t="t" l="l"/>
            <a:pathLst>
              <a:path h="637556" w="2607035">
                <a:moveTo>
                  <a:pt x="0" y="0"/>
                </a:moveTo>
                <a:lnTo>
                  <a:pt x="2607035" y="0"/>
                </a:lnTo>
                <a:lnTo>
                  <a:pt x="2607035" y="637556"/>
                </a:lnTo>
                <a:lnTo>
                  <a:pt x="0" y="637556"/>
                </a:lnTo>
                <a:lnTo>
                  <a:pt x="0" y="0"/>
                </a:lnTo>
                <a:close/>
              </a:path>
            </a:pathLst>
          </a:custGeom>
          <a:blipFill>
            <a:blip r:embed="rId9"/>
            <a:stretch>
              <a:fillRect l="0" t="0" r="0" b="0"/>
            </a:stretch>
          </a:blipFill>
        </p:spPr>
      </p:sp>
      <p:sp>
        <p:nvSpPr>
          <p:cNvPr name="Freeform 9" id="9"/>
          <p:cNvSpPr/>
          <p:nvPr/>
        </p:nvSpPr>
        <p:spPr>
          <a:xfrm flipH="false" flipV="false" rot="0">
            <a:off x="13342918" y="4998894"/>
            <a:ext cx="1363118" cy="829724"/>
          </a:xfrm>
          <a:custGeom>
            <a:avLst/>
            <a:gdLst/>
            <a:ahLst/>
            <a:cxnLst/>
            <a:rect r="r" b="b" t="t" l="l"/>
            <a:pathLst>
              <a:path h="829724" w="1363118">
                <a:moveTo>
                  <a:pt x="0" y="0"/>
                </a:moveTo>
                <a:lnTo>
                  <a:pt x="1363119" y="0"/>
                </a:lnTo>
                <a:lnTo>
                  <a:pt x="1363119" y="829724"/>
                </a:lnTo>
                <a:lnTo>
                  <a:pt x="0" y="829724"/>
                </a:lnTo>
                <a:lnTo>
                  <a:pt x="0" y="0"/>
                </a:lnTo>
                <a:close/>
              </a:path>
            </a:pathLst>
          </a:custGeom>
          <a:blipFill>
            <a:blip r:embed="rId10"/>
            <a:stretch>
              <a:fillRect l="0" t="0" r="0" b="0"/>
            </a:stretch>
          </a:blipFill>
        </p:spPr>
      </p:sp>
      <p:sp>
        <p:nvSpPr>
          <p:cNvPr name="Freeform 10" id="10"/>
          <p:cNvSpPr/>
          <p:nvPr/>
        </p:nvSpPr>
        <p:spPr>
          <a:xfrm flipH="false" flipV="false" rot="0">
            <a:off x="11052210" y="3217576"/>
            <a:ext cx="2017191" cy="860668"/>
          </a:xfrm>
          <a:custGeom>
            <a:avLst/>
            <a:gdLst/>
            <a:ahLst/>
            <a:cxnLst/>
            <a:rect r="r" b="b" t="t" l="l"/>
            <a:pathLst>
              <a:path h="860668" w="2017191">
                <a:moveTo>
                  <a:pt x="0" y="0"/>
                </a:moveTo>
                <a:lnTo>
                  <a:pt x="2017192" y="0"/>
                </a:lnTo>
                <a:lnTo>
                  <a:pt x="2017192" y="860669"/>
                </a:lnTo>
                <a:lnTo>
                  <a:pt x="0" y="860669"/>
                </a:lnTo>
                <a:lnTo>
                  <a:pt x="0" y="0"/>
                </a:lnTo>
                <a:close/>
              </a:path>
            </a:pathLst>
          </a:custGeom>
          <a:blipFill>
            <a:blip r:embed="rId11"/>
            <a:stretch>
              <a:fillRect l="0" t="0" r="0" b="0"/>
            </a:stretch>
          </a:blipFill>
        </p:spPr>
      </p:sp>
      <p:sp>
        <p:nvSpPr>
          <p:cNvPr name="Freeform 11" id="11"/>
          <p:cNvSpPr/>
          <p:nvPr/>
        </p:nvSpPr>
        <p:spPr>
          <a:xfrm flipH="false" flipV="false" rot="0">
            <a:off x="10978821" y="6420390"/>
            <a:ext cx="2090581" cy="759211"/>
          </a:xfrm>
          <a:custGeom>
            <a:avLst/>
            <a:gdLst/>
            <a:ahLst/>
            <a:cxnLst/>
            <a:rect r="r" b="b" t="t" l="l"/>
            <a:pathLst>
              <a:path h="759211" w="2090581">
                <a:moveTo>
                  <a:pt x="0" y="0"/>
                </a:moveTo>
                <a:lnTo>
                  <a:pt x="2090581" y="0"/>
                </a:lnTo>
                <a:lnTo>
                  <a:pt x="2090581" y="759211"/>
                </a:lnTo>
                <a:lnTo>
                  <a:pt x="0" y="759211"/>
                </a:lnTo>
                <a:lnTo>
                  <a:pt x="0" y="0"/>
                </a:lnTo>
                <a:close/>
              </a:path>
            </a:pathLst>
          </a:custGeom>
          <a:blipFill>
            <a:blip r:embed="rId12"/>
            <a:stretch>
              <a:fillRect l="0" t="0" r="0" b="0"/>
            </a:stretch>
          </a:blipFill>
        </p:spPr>
      </p:sp>
      <p:sp>
        <p:nvSpPr>
          <p:cNvPr name="Freeform 12" id="12"/>
          <p:cNvSpPr/>
          <p:nvPr/>
        </p:nvSpPr>
        <p:spPr>
          <a:xfrm flipH="false" flipV="false" rot="0">
            <a:off x="10050317" y="8852202"/>
            <a:ext cx="3092474" cy="919813"/>
          </a:xfrm>
          <a:custGeom>
            <a:avLst/>
            <a:gdLst/>
            <a:ahLst/>
            <a:cxnLst/>
            <a:rect r="r" b="b" t="t" l="l"/>
            <a:pathLst>
              <a:path h="919813" w="3092474">
                <a:moveTo>
                  <a:pt x="0" y="0"/>
                </a:moveTo>
                <a:lnTo>
                  <a:pt x="3092474" y="0"/>
                </a:lnTo>
                <a:lnTo>
                  <a:pt x="3092474" y="919813"/>
                </a:lnTo>
                <a:lnTo>
                  <a:pt x="0" y="919813"/>
                </a:lnTo>
                <a:lnTo>
                  <a:pt x="0" y="0"/>
                </a:lnTo>
                <a:close/>
              </a:path>
            </a:pathLst>
          </a:custGeom>
          <a:blipFill>
            <a:blip r:embed="rId13"/>
            <a:stretch>
              <a:fillRect l="0" t="0" r="0" b="0"/>
            </a:stretch>
          </a:blipFill>
        </p:spPr>
      </p:sp>
      <p:sp>
        <p:nvSpPr>
          <p:cNvPr name="TextBox 13" id="13"/>
          <p:cNvSpPr txBox="true"/>
          <p:nvPr/>
        </p:nvSpPr>
        <p:spPr>
          <a:xfrm rot="0">
            <a:off x="4385221" y="419417"/>
            <a:ext cx="9517559" cy="1094740"/>
          </a:xfrm>
          <a:prstGeom prst="rect">
            <a:avLst/>
          </a:prstGeom>
        </p:spPr>
        <p:txBody>
          <a:bodyPr anchor="t" rtlCol="false" tIns="0" lIns="0" bIns="0" rIns="0">
            <a:spAutoFit/>
          </a:bodyPr>
          <a:lstStyle/>
          <a:p>
            <a:pPr algn="ctr">
              <a:lnSpc>
                <a:spcPts val="8959"/>
              </a:lnSpc>
            </a:pPr>
            <a:r>
              <a:rPr lang="en-US" sz="6399">
                <a:solidFill>
                  <a:srgbClr val="FFFFFF"/>
                </a:solidFill>
                <a:latin typeface="Gagalin"/>
                <a:ea typeface="Gagalin"/>
                <a:cs typeface="Gagalin"/>
                <a:sym typeface="Gagalin"/>
              </a:rPr>
              <a:t>Herramientas de solución</a:t>
            </a:r>
          </a:p>
        </p:txBody>
      </p:sp>
      <p:sp>
        <p:nvSpPr>
          <p:cNvPr name="TextBox 14" id="14"/>
          <p:cNvSpPr txBox="true"/>
          <p:nvPr/>
        </p:nvSpPr>
        <p:spPr>
          <a:xfrm rot="0">
            <a:off x="673062" y="1999361"/>
            <a:ext cx="8713957" cy="1180614"/>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Backend: </a:t>
            </a:r>
          </a:p>
          <a:p>
            <a:pPr algn="l">
              <a:lnSpc>
                <a:spcPts val="4759"/>
              </a:lnSpc>
            </a:pPr>
            <a:r>
              <a:rPr lang="en-US" sz="3399">
                <a:solidFill>
                  <a:srgbClr val="FFFFFF"/>
                </a:solidFill>
                <a:latin typeface="Open Sans"/>
                <a:ea typeface="Open Sans"/>
                <a:cs typeface="Open Sans"/>
                <a:sym typeface="Open Sans"/>
              </a:rPr>
              <a:t>       Spring Boot (Java)+Node.js (JavaScript)</a:t>
            </a:r>
          </a:p>
        </p:txBody>
      </p:sp>
      <p:sp>
        <p:nvSpPr>
          <p:cNvPr name="TextBox 15" id="15"/>
          <p:cNvSpPr txBox="true"/>
          <p:nvPr/>
        </p:nvSpPr>
        <p:spPr>
          <a:xfrm rot="0">
            <a:off x="673062" y="3581236"/>
            <a:ext cx="10025509"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Base de datos: MySQL(una por microservicios)</a:t>
            </a:r>
          </a:p>
        </p:txBody>
      </p:sp>
      <p:sp>
        <p:nvSpPr>
          <p:cNvPr name="TextBox 16" id="16"/>
          <p:cNvSpPr txBox="true"/>
          <p:nvPr/>
        </p:nvSpPr>
        <p:spPr>
          <a:xfrm rot="0">
            <a:off x="673062" y="4563036"/>
            <a:ext cx="7739270" cy="580464"/>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Seguridad: Auth0, JWT ,OAuth 2.0</a:t>
            </a:r>
          </a:p>
        </p:txBody>
      </p:sp>
      <p:sp>
        <p:nvSpPr>
          <p:cNvPr name="TextBox 17" id="17"/>
          <p:cNvSpPr txBox="true"/>
          <p:nvPr/>
        </p:nvSpPr>
        <p:spPr>
          <a:xfrm rot="0">
            <a:off x="673062" y="5646916"/>
            <a:ext cx="9289549" cy="580464"/>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Pasarela de pagos:Web Pay Plus Rest API</a:t>
            </a:r>
          </a:p>
        </p:txBody>
      </p:sp>
      <p:sp>
        <p:nvSpPr>
          <p:cNvPr name="TextBox 18" id="18"/>
          <p:cNvSpPr txBox="true"/>
          <p:nvPr/>
        </p:nvSpPr>
        <p:spPr>
          <a:xfrm rot="0">
            <a:off x="673062" y="6856031"/>
            <a:ext cx="7739270" cy="580464"/>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Mensajería asincrónica: RabbitMQ</a:t>
            </a:r>
          </a:p>
        </p:txBody>
      </p:sp>
      <p:sp>
        <p:nvSpPr>
          <p:cNvPr name="TextBox 19" id="19"/>
          <p:cNvSpPr txBox="true"/>
          <p:nvPr/>
        </p:nvSpPr>
        <p:spPr>
          <a:xfrm rot="0">
            <a:off x="673062" y="7979494"/>
            <a:ext cx="8933351" cy="580464"/>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Open Sans"/>
                <a:ea typeface="Open Sans"/>
                <a:cs typeface="Open Sans"/>
                <a:sym typeface="Open Sans"/>
              </a:rPr>
              <a:t>Reportes: Apache POI(Excel), iText(PDF)</a:t>
            </a:r>
          </a:p>
        </p:txBody>
      </p:sp>
      <p:sp>
        <p:nvSpPr>
          <p:cNvPr name="TextBox 20" id="20"/>
          <p:cNvSpPr txBox="true"/>
          <p:nvPr/>
        </p:nvSpPr>
        <p:spPr>
          <a:xfrm rot="0">
            <a:off x="673062" y="9191625"/>
            <a:ext cx="7506593"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Infraestructura: Despliegue Cloud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288477" cy="1360604"/>
          </a:xfrm>
          <a:custGeom>
            <a:avLst/>
            <a:gdLst/>
            <a:ahLst/>
            <a:cxnLst/>
            <a:rect r="r" b="b" t="t" l="l"/>
            <a:pathLst>
              <a:path h="1360604" w="2288477">
                <a:moveTo>
                  <a:pt x="0" y="0"/>
                </a:moveTo>
                <a:lnTo>
                  <a:pt x="2288477" y="0"/>
                </a:lnTo>
                <a:lnTo>
                  <a:pt x="2288477" y="1360603"/>
                </a:lnTo>
                <a:lnTo>
                  <a:pt x="0" y="1360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912772" y="-549566"/>
            <a:ext cx="2503023" cy="1488161"/>
          </a:xfrm>
          <a:custGeom>
            <a:avLst/>
            <a:gdLst/>
            <a:ahLst/>
            <a:cxnLst/>
            <a:rect r="r" b="b" t="t" l="l"/>
            <a:pathLst>
              <a:path h="1488161" w="2503023">
                <a:moveTo>
                  <a:pt x="2503023" y="0"/>
                </a:moveTo>
                <a:lnTo>
                  <a:pt x="0" y="0"/>
                </a:lnTo>
                <a:lnTo>
                  <a:pt x="0" y="1488160"/>
                </a:lnTo>
                <a:lnTo>
                  <a:pt x="2503023" y="1488160"/>
                </a:lnTo>
                <a:lnTo>
                  <a:pt x="25030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9416472"/>
            <a:ext cx="18288000" cy="870528"/>
          </a:xfrm>
          <a:custGeom>
            <a:avLst/>
            <a:gdLst/>
            <a:ahLst/>
            <a:cxnLst/>
            <a:rect r="r" b="b" t="t" l="l"/>
            <a:pathLst>
              <a:path h="870528" w="18288000">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l="0" t="-2000794" r="0" b="0"/>
            </a:stretch>
          </a:blipFill>
        </p:spPr>
      </p:sp>
      <p:sp>
        <p:nvSpPr>
          <p:cNvPr name="Freeform 9" id="9"/>
          <p:cNvSpPr/>
          <p:nvPr/>
        </p:nvSpPr>
        <p:spPr>
          <a:xfrm flipH="false" flipV="false" rot="0">
            <a:off x="0" y="934"/>
            <a:ext cx="4367853" cy="1073764"/>
          </a:xfrm>
          <a:custGeom>
            <a:avLst/>
            <a:gdLst/>
            <a:ahLst/>
            <a:cxnLst/>
            <a:rect r="r" b="b" t="t" l="l"/>
            <a:pathLst>
              <a:path h="1073764" w="4367853">
                <a:moveTo>
                  <a:pt x="0" y="0"/>
                </a:moveTo>
                <a:lnTo>
                  <a:pt x="4367853" y="0"/>
                </a:lnTo>
                <a:lnTo>
                  <a:pt x="4367853" y="1073763"/>
                </a:lnTo>
                <a:lnTo>
                  <a:pt x="0" y="1073763"/>
                </a:lnTo>
                <a:lnTo>
                  <a:pt x="0" y="0"/>
                </a:lnTo>
                <a:close/>
              </a:path>
            </a:pathLst>
          </a:custGeom>
          <a:blipFill>
            <a:blip r:embed="rId6"/>
            <a:stretch>
              <a:fillRect l="0" t="0" r="0" b="0"/>
            </a:stretch>
          </a:blipFill>
        </p:spPr>
      </p:sp>
      <p:sp>
        <p:nvSpPr>
          <p:cNvPr name="Freeform 10" id="10"/>
          <p:cNvSpPr/>
          <p:nvPr/>
        </p:nvSpPr>
        <p:spPr>
          <a:xfrm flipH="false" flipV="false" rot="0">
            <a:off x="12720725" y="2461791"/>
            <a:ext cx="4538575" cy="2718818"/>
          </a:xfrm>
          <a:custGeom>
            <a:avLst/>
            <a:gdLst/>
            <a:ahLst/>
            <a:cxnLst/>
            <a:rect r="r" b="b" t="t" l="l"/>
            <a:pathLst>
              <a:path h="2718818" w="4538575">
                <a:moveTo>
                  <a:pt x="0" y="0"/>
                </a:moveTo>
                <a:lnTo>
                  <a:pt x="4538575" y="0"/>
                </a:lnTo>
                <a:lnTo>
                  <a:pt x="4538575" y="2718817"/>
                </a:lnTo>
                <a:lnTo>
                  <a:pt x="0" y="2718817"/>
                </a:lnTo>
                <a:lnTo>
                  <a:pt x="0" y="0"/>
                </a:lnTo>
                <a:close/>
              </a:path>
            </a:pathLst>
          </a:custGeom>
          <a:blipFill>
            <a:blip r:embed="rId7"/>
            <a:stretch>
              <a:fillRect l="0" t="-10168" r="-2595" b="-1834"/>
            </a:stretch>
          </a:blipFill>
        </p:spPr>
      </p:sp>
      <p:sp>
        <p:nvSpPr>
          <p:cNvPr name="Freeform 11" id="11"/>
          <p:cNvSpPr/>
          <p:nvPr/>
        </p:nvSpPr>
        <p:spPr>
          <a:xfrm flipH="false" flipV="false" rot="0">
            <a:off x="17164284" y="287662"/>
            <a:ext cx="702579" cy="1574070"/>
          </a:xfrm>
          <a:custGeom>
            <a:avLst/>
            <a:gdLst/>
            <a:ahLst/>
            <a:cxnLst/>
            <a:rect r="r" b="b" t="t" l="l"/>
            <a:pathLst>
              <a:path h="1574070" w="702579">
                <a:moveTo>
                  <a:pt x="0" y="0"/>
                </a:moveTo>
                <a:lnTo>
                  <a:pt x="702578" y="0"/>
                </a:lnTo>
                <a:lnTo>
                  <a:pt x="702578" y="1574070"/>
                </a:lnTo>
                <a:lnTo>
                  <a:pt x="0" y="1574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764097" y="1978871"/>
            <a:ext cx="2739062" cy="965840"/>
          </a:xfrm>
          <a:custGeom>
            <a:avLst/>
            <a:gdLst/>
            <a:ahLst/>
            <a:cxnLst/>
            <a:rect r="r" b="b" t="t" l="l"/>
            <a:pathLst>
              <a:path h="965840" w="2739062">
                <a:moveTo>
                  <a:pt x="0" y="0"/>
                </a:moveTo>
                <a:lnTo>
                  <a:pt x="2739062" y="0"/>
                </a:lnTo>
                <a:lnTo>
                  <a:pt x="2739062" y="965840"/>
                </a:lnTo>
                <a:lnTo>
                  <a:pt x="0" y="965840"/>
                </a:lnTo>
                <a:lnTo>
                  <a:pt x="0" y="0"/>
                </a:lnTo>
                <a:close/>
              </a:path>
            </a:pathLst>
          </a:custGeom>
          <a:blipFill>
            <a:blip r:embed="rId10"/>
            <a:stretch>
              <a:fillRect l="0" t="0" r="0" b="0"/>
            </a:stretch>
          </a:blipFill>
        </p:spPr>
      </p:sp>
      <p:sp>
        <p:nvSpPr>
          <p:cNvPr name="Freeform 13" id="13"/>
          <p:cNvSpPr/>
          <p:nvPr/>
        </p:nvSpPr>
        <p:spPr>
          <a:xfrm flipH="false" flipV="false" rot="0">
            <a:off x="14037264" y="1572623"/>
            <a:ext cx="1875508" cy="812495"/>
          </a:xfrm>
          <a:custGeom>
            <a:avLst/>
            <a:gdLst/>
            <a:ahLst/>
            <a:cxnLst/>
            <a:rect r="r" b="b" t="t" l="l"/>
            <a:pathLst>
              <a:path h="812495" w="1875508">
                <a:moveTo>
                  <a:pt x="0" y="0"/>
                </a:moveTo>
                <a:lnTo>
                  <a:pt x="1875508" y="0"/>
                </a:lnTo>
                <a:lnTo>
                  <a:pt x="1875508" y="812495"/>
                </a:lnTo>
                <a:lnTo>
                  <a:pt x="0" y="812495"/>
                </a:lnTo>
                <a:lnTo>
                  <a:pt x="0" y="0"/>
                </a:lnTo>
                <a:close/>
              </a:path>
            </a:pathLst>
          </a:custGeom>
          <a:blipFill>
            <a:blip r:embed="rId11"/>
            <a:stretch>
              <a:fillRect l="0" t="0" r="0" b="0"/>
            </a:stretch>
          </a:blipFill>
        </p:spPr>
      </p:sp>
      <p:sp>
        <p:nvSpPr>
          <p:cNvPr name="Freeform 14" id="14"/>
          <p:cNvSpPr/>
          <p:nvPr/>
        </p:nvSpPr>
        <p:spPr>
          <a:xfrm flipH="false" flipV="false" rot="0">
            <a:off x="191505" y="3120987"/>
            <a:ext cx="11627957" cy="5770374"/>
          </a:xfrm>
          <a:custGeom>
            <a:avLst/>
            <a:gdLst/>
            <a:ahLst/>
            <a:cxnLst/>
            <a:rect r="r" b="b" t="t" l="l"/>
            <a:pathLst>
              <a:path h="5770374" w="11627957">
                <a:moveTo>
                  <a:pt x="0" y="0"/>
                </a:moveTo>
                <a:lnTo>
                  <a:pt x="11627957" y="0"/>
                </a:lnTo>
                <a:lnTo>
                  <a:pt x="11627957" y="5770374"/>
                </a:lnTo>
                <a:lnTo>
                  <a:pt x="0" y="5770374"/>
                </a:lnTo>
                <a:lnTo>
                  <a:pt x="0" y="0"/>
                </a:lnTo>
                <a:close/>
              </a:path>
            </a:pathLst>
          </a:custGeom>
          <a:blipFill>
            <a:blip r:embed="rId12"/>
            <a:stretch>
              <a:fillRect l="0" t="0" r="0" b="0"/>
            </a:stretch>
          </a:blipFill>
        </p:spPr>
      </p:sp>
      <p:sp>
        <p:nvSpPr>
          <p:cNvPr name="Freeform 15" id="15"/>
          <p:cNvSpPr/>
          <p:nvPr/>
        </p:nvSpPr>
        <p:spPr>
          <a:xfrm flipH="false" flipV="false" rot="0">
            <a:off x="12262529" y="6678754"/>
            <a:ext cx="5469973" cy="2475163"/>
          </a:xfrm>
          <a:custGeom>
            <a:avLst/>
            <a:gdLst/>
            <a:ahLst/>
            <a:cxnLst/>
            <a:rect r="r" b="b" t="t" l="l"/>
            <a:pathLst>
              <a:path h="2475163" w="5469973">
                <a:moveTo>
                  <a:pt x="0" y="0"/>
                </a:moveTo>
                <a:lnTo>
                  <a:pt x="5469973" y="0"/>
                </a:lnTo>
                <a:lnTo>
                  <a:pt x="5469973" y="2475163"/>
                </a:lnTo>
                <a:lnTo>
                  <a:pt x="0" y="2475163"/>
                </a:lnTo>
                <a:lnTo>
                  <a:pt x="0" y="0"/>
                </a:lnTo>
                <a:close/>
              </a:path>
            </a:pathLst>
          </a:custGeom>
          <a:blipFill>
            <a:blip r:embed="rId13"/>
            <a:stretch>
              <a:fillRect l="0" t="0" r="0" b="0"/>
            </a:stretch>
          </a:blipFill>
        </p:spPr>
      </p:sp>
      <p:sp>
        <p:nvSpPr>
          <p:cNvPr name="Freeform 16" id="16"/>
          <p:cNvSpPr/>
          <p:nvPr/>
        </p:nvSpPr>
        <p:spPr>
          <a:xfrm flipH="false" flipV="false" rot="0">
            <a:off x="14537863" y="5444915"/>
            <a:ext cx="1116194" cy="1122518"/>
          </a:xfrm>
          <a:custGeom>
            <a:avLst/>
            <a:gdLst/>
            <a:ahLst/>
            <a:cxnLst/>
            <a:rect r="r" b="b" t="t" l="l"/>
            <a:pathLst>
              <a:path h="1122518" w="1116194">
                <a:moveTo>
                  <a:pt x="0" y="0"/>
                </a:moveTo>
                <a:lnTo>
                  <a:pt x="1116194" y="0"/>
                </a:lnTo>
                <a:lnTo>
                  <a:pt x="1116194" y="1122518"/>
                </a:lnTo>
                <a:lnTo>
                  <a:pt x="0" y="1122518"/>
                </a:lnTo>
                <a:lnTo>
                  <a:pt x="0" y="0"/>
                </a:lnTo>
                <a:close/>
              </a:path>
            </a:pathLst>
          </a:custGeom>
          <a:blipFill>
            <a:blip r:embed="rId14"/>
            <a:stretch>
              <a:fillRect l="0" t="0" r="0" b="0"/>
            </a:stretch>
          </a:blipFill>
        </p:spPr>
      </p:sp>
      <p:sp>
        <p:nvSpPr>
          <p:cNvPr name="TextBox 17" id="17"/>
          <p:cNvSpPr txBox="true"/>
          <p:nvPr/>
        </p:nvSpPr>
        <p:spPr>
          <a:xfrm rot="0">
            <a:off x="4764097" y="451183"/>
            <a:ext cx="15213546" cy="888290"/>
          </a:xfrm>
          <a:prstGeom prst="rect">
            <a:avLst/>
          </a:prstGeom>
        </p:spPr>
        <p:txBody>
          <a:bodyPr anchor="t" rtlCol="false" tIns="0" lIns="0" bIns="0" rIns="0">
            <a:spAutoFit/>
          </a:bodyPr>
          <a:lstStyle/>
          <a:p>
            <a:pPr algn="l">
              <a:lnSpc>
                <a:spcPts val="6579"/>
              </a:lnSpc>
            </a:pPr>
            <a:r>
              <a:rPr lang="en-US" sz="6999">
                <a:solidFill>
                  <a:srgbClr val="FFFFFF"/>
                </a:solidFill>
                <a:latin typeface="Gagalin"/>
                <a:ea typeface="Gagalin"/>
                <a:cs typeface="Gagalin"/>
                <a:sym typeface="Gagalin"/>
              </a:rPr>
              <a:t> MEDIOS DE TRABAJO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7668455" cy="10401374"/>
          </a:xfrm>
          <a:custGeom>
            <a:avLst/>
            <a:gdLst/>
            <a:ahLst/>
            <a:cxnLst/>
            <a:rect r="r" b="b" t="t" l="l"/>
            <a:pathLst>
              <a:path h="10401374" w="7668455">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true" flipV="false" rot="0">
            <a:off x="16097388" y="-549566"/>
            <a:ext cx="2375099" cy="1412104"/>
          </a:xfrm>
          <a:custGeom>
            <a:avLst/>
            <a:gdLst/>
            <a:ahLst/>
            <a:cxnLst/>
            <a:rect r="r" b="b" t="t" l="l"/>
            <a:pathLst>
              <a:path h="1412104" w="2375099">
                <a:moveTo>
                  <a:pt x="2375099" y="0"/>
                </a:moveTo>
                <a:lnTo>
                  <a:pt x="0" y="0"/>
                </a:lnTo>
                <a:lnTo>
                  <a:pt x="0" y="1412104"/>
                </a:lnTo>
                <a:lnTo>
                  <a:pt x="2375099" y="1412104"/>
                </a:lnTo>
                <a:lnTo>
                  <a:pt x="23750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946165" y="451930"/>
            <a:ext cx="2402829" cy="1428591"/>
          </a:xfrm>
          <a:custGeom>
            <a:avLst/>
            <a:gdLst/>
            <a:ahLst/>
            <a:cxnLst/>
            <a:rect r="r" b="b" t="t" l="l"/>
            <a:pathLst>
              <a:path h="1428591" w="2402829">
                <a:moveTo>
                  <a:pt x="2402829" y="0"/>
                </a:moveTo>
                <a:lnTo>
                  <a:pt x="0" y="0"/>
                </a:lnTo>
                <a:lnTo>
                  <a:pt x="0" y="1428592"/>
                </a:lnTo>
                <a:lnTo>
                  <a:pt x="2402829" y="1428592"/>
                </a:lnTo>
                <a:lnTo>
                  <a:pt x="24028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437815" y="904875"/>
            <a:ext cx="13412369" cy="1094065"/>
          </a:xfrm>
          <a:prstGeom prst="rect">
            <a:avLst/>
          </a:prstGeom>
        </p:spPr>
        <p:txBody>
          <a:bodyPr anchor="t" rtlCol="false" tIns="0" lIns="0" bIns="0" rIns="0">
            <a:spAutoFit/>
          </a:bodyPr>
          <a:lstStyle/>
          <a:p>
            <a:pPr algn="ctr">
              <a:lnSpc>
                <a:spcPts val="8997"/>
              </a:lnSpc>
            </a:pPr>
            <a:r>
              <a:rPr lang="en-US" sz="6426">
                <a:solidFill>
                  <a:srgbClr val="FFFFFF"/>
                </a:solidFill>
                <a:latin typeface="Gagalin"/>
                <a:ea typeface="Gagalin"/>
                <a:cs typeface="Gagalin"/>
                <a:sym typeface="Gagalin"/>
              </a:rPr>
              <a:t>Enfoques éticos y propuesta</a:t>
            </a:r>
          </a:p>
        </p:txBody>
      </p:sp>
      <p:sp>
        <p:nvSpPr>
          <p:cNvPr name="Freeform 10" id="10"/>
          <p:cNvSpPr/>
          <p:nvPr/>
        </p:nvSpPr>
        <p:spPr>
          <a:xfrm flipH="false" flipV="false" rot="0">
            <a:off x="0" y="86119"/>
            <a:ext cx="3834228" cy="942581"/>
          </a:xfrm>
          <a:custGeom>
            <a:avLst/>
            <a:gdLst/>
            <a:ahLst/>
            <a:cxnLst/>
            <a:rect r="r" b="b" t="t" l="l"/>
            <a:pathLst>
              <a:path h="942581" w="3834228">
                <a:moveTo>
                  <a:pt x="0" y="0"/>
                </a:moveTo>
                <a:lnTo>
                  <a:pt x="3834228" y="0"/>
                </a:lnTo>
                <a:lnTo>
                  <a:pt x="3834228" y="942581"/>
                </a:lnTo>
                <a:lnTo>
                  <a:pt x="0" y="942581"/>
                </a:lnTo>
                <a:lnTo>
                  <a:pt x="0" y="0"/>
                </a:lnTo>
                <a:close/>
              </a:path>
            </a:pathLst>
          </a:custGeom>
          <a:blipFill>
            <a:blip r:embed="rId6"/>
            <a:stretch>
              <a:fillRect l="0" t="0" r="0" b="0"/>
            </a:stretch>
          </a:blipFill>
        </p:spPr>
      </p:sp>
      <p:sp>
        <p:nvSpPr>
          <p:cNvPr name="Freeform 11" id="11"/>
          <p:cNvSpPr/>
          <p:nvPr/>
        </p:nvSpPr>
        <p:spPr>
          <a:xfrm flipH="false" flipV="false" rot="0">
            <a:off x="13927237" y="8312450"/>
            <a:ext cx="1922948" cy="1891700"/>
          </a:xfrm>
          <a:custGeom>
            <a:avLst/>
            <a:gdLst/>
            <a:ahLst/>
            <a:cxnLst/>
            <a:rect r="r" b="b" t="t" l="l"/>
            <a:pathLst>
              <a:path h="1891700" w="1922948">
                <a:moveTo>
                  <a:pt x="0" y="0"/>
                </a:moveTo>
                <a:lnTo>
                  <a:pt x="1922948" y="0"/>
                </a:lnTo>
                <a:lnTo>
                  <a:pt x="1922948" y="1891700"/>
                </a:lnTo>
                <a:lnTo>
                  <a:pt x="0" y="1891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89309" y="2927896"/>
            <a:ext cx="6939826" cy="3457295"/>
          </a:xfrm>
          <a:custGeom>
            <a:avLst/>
            <a:gdLst/>
            <a:ahLst/>
            <a:cxnLst/>
            <a:rect r="r" b="b" t="t" l="l"/>
            <a:pathLst>
              <a:path h="3457295" w="6939826">
                <a:moveTo>
                  <a:pt x="0" y="0"/>
                </a:moveTo>
                <a:lnTo>
                  <a:pt x="6939826" y="0"/>
                </a:lnTo>
                <a:lnTo>
                  <a:pt x="6939826" y="3457295"/>
                </a:lnTo>
                <a:lnTo>
                  <a:pt x="0" y="34572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210751" y="6642626"/>
            <a:ext cx="7149044" cy="3561524"/>
          </a:xfrm>
          <a:custGeom>
            <a:avLst/>
            <a:gdLst/>
            <a:ahLst/>
            <a:cxnLst/>
            <a:rect r="r" b="b" t="t" l="l"/>
            <a:pathLst>
              <a:path h="3561524" w="7149044">
                <a:moveTo>
                  <a:pt x="0" y="0"/>
                </a:moveTo>
                <a:lnTo>
                  <a:pt x="7149044" y="0"/>
                </a:lnTo>
                <a:lnTo>
                  <a:pt x="7149044" y="3561524"/>
                </a:lnTo>
                <a:lnTo>
                  <a:pt x="0" y="35615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468556" y="2731394"/>
            <a:ext cx="7068644" cy="3521470"/>
          </a:xfrm>
          <a:custGeom>
            <a:avLst/>
            <a:gdLst/>
            <a:ahLst/>
            <a:cxnLst/>
            <a:rect r="r" b="b" t="t" l="l"/>
            <a:pathLst>
              <a:path h="3521470" w="7068644">
                <a:moveTo>
                  <a:pt x="0" y="0"/>
                </a:moveTo>
                <a:lnTo>
                  <a:pt x="7068644" y="0"/>
                </a:lnTo>
                <a:lnTo>
                  <a:pt x="7068644" y="3521470"/>
                </a:lnTo>
                <a:lnTo>
                  <a:pt x="0" y="35214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782001" y="3753257"/>
            <a:ext cx="6441753" cy="1758947"/>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Gagalin"/>
                <a:ea typeface="Gagalin"/>
                <a:cs typeface="Gagalin"/>
                <a:sym typeface="Gagalin"/>
              </a:rPr>
              <a:t>• AUTENTICACIÓN SEGURA CON OAUTH 2.0 (AUTH0).</a:t>
            </a:r>
          </a:p>
          <a:p>
            <a:pPr algn="l">
              <a:lnSpc>
                <a:spcPts val="2800"/>
              </a:lnSpc>
              <a:spcBef>
                <a:spcPct val="0"/>
              </a:spcBef>
            </a:pPr>
            <a:r>
              <a:rPr lang="en-US" sz="2000">
                <a:solidFill>
                  <a:srgbClr val="000000"/>
                </a:solidFill>
                <a:latin typeface="Gagalin"/>
                <a:ea typeface="Gagalin"/>
                <a:cs typeface="Gagalin"/>
                <a:sym typeface="Gagalin"/>
              </a:rPr>
              <a:t>• CIFRADO DE CONTRASEÑAS Y CONTROL DE ACCESO POR ROLES.</a:t>
            </a:r>
          </a:p>
          <a:p>
            <a:pPr algn="l">
              <a:lnSpc>
                <a:spcPts val="2800"/>
              </a:lnSpc>
              <a:spcBef>
                <a:spcPct val="0"/>
              </a:spcBef>
            </a:pPr>
            <a:r>
              <a:rPr lang="en-US" sz="2000">
                <a:solidFill>
                  <a:srgbClr val="000000"/>
                </a:solidFill>
                <a:latin typeface="Gagalin"/>
                <a:ea typeface="Gagalin"/>
                <a:cs typeface="Gagalin"/>
                <a:sym typeface="Gagalin"/>
              </a:rPr>
              <a:t>• REGISTRO DE ACTIVIDAD (LOGS) PARA TRAZABILIDAD Y PREVENCIÓN DE ACCESOS NO AUTORIZADOS.</a:t>
            </a:r>
          </a:p>
        </p:txBody>
      </p:sp>
      <p:sp>
        <p:nvSpPr>
          <p:cNvPr name="TextBox 16" id="16"/>
          <p:cNvSpPr txBox="true"/>
          <p:nvPr/>
        </p:nvSpPr>
        <p:spPr>
          <a:xfrm rot="0">
            <a:off x="9632026" y="3905350"/>
            <a:ext cx="6792560" cy="1758947"/>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Gagalin"/>
                <a:ea typeface="Gagalin"/>
                <a:cs typeface="Gagalin"/>
                <a:sym typeface="Gagalin"/>
              </a:rPr>
              <a:t>• INTERFAZ ADAPTABLE A MÓVILES Y ESCRITORIO.</a:t>
            </a:r>
          </a:p>
          <a:p>
            <a:pPr algn="l">
              <a:lnSpc>
                <a:spcPts val="2800"/>
              </a:lnSpc>
              <a:spcBef>
                <a:spcPct val="0"/>
              </a:spcBef>
            </a:pPr>
            <a:r>
              <a:rPr lang="en-US" sz="2000">
                <a:solidFill>
                  <a:srgbClr val="000000"/>
                </a:solidFill>
                <a:latin typeface="Gagalin"/>
                <a:ea typeface="Gagalin"/>
                <a:cs typeface="Gagalin"/>
                <a:sym typeface="Gagalin"/>
              </a:rPr>
              <a:t>• NAVEGACIÓN INTUITIVA PARA TODOS LOS USUARIOS, INCLUYENDO AQUELLOS CON:</a:t>
            </a:r>
          </a:p>
          <a:p>
            <a:pPr algn="l">
              <a:lnSpc>
                <a:spcPts val="2800"/>
              </a:lnSpc>
              <a:spcBef>
                <a:spcPct val="0"/>
              </a:spcBef>
            </a:pPr>
            <a:r>
              <a:rPr lang="en-US" sz="2000">
                <a:solidFill>
                  <a:srgbClr val="000000"/>
                </a:solidFill>
                <a:latin typeface="Gagalin"/>
                <a:ea typeface="Gagalin"/>
                <a:cs typeface="Gagalin"/>
                <a:sym typeface="Gagalin"/>
              </a:rPr>
              <a:t>LIMITACIONES TÉCNICAS.</a:t>
            </a:r>
          </a:p>
          <a:p>
            <a:pPr algn="l">
              <a:lnSpc>
                <a:spcPts val="2800"/>
              </a:lnSpc>
              <a:spcBef>
                <a:spcPct val="0"/>
              </a:spcBef>
            </a:pPr>
            <a:r>
              <a:rPr lang="en-US" sz="2000">
                <a:solidFill>
                  <a:srgbClr val="000000"/>
                </a:solidFill>
                <a:latin typeface="Gagalin"/>
                <a:ea typeface="Gagalin"/>
                <a:cs typeface="Gagalin"/>
                <a:sym typeface="Gagalin"/>
              </a:rPr>
              <a:t>CONEXIONES LIMITADAS.</a:t>
            </a:r>
          </a:p>
        </p:txBody>
      </p:sp>
      <p:sp>
        <p:nvSpPr>
          <p:cNvPr name="TextBox 17" id="17"/>
          <p:cNvSpPr txBox="true"/>
          <p:nvPr/>
        </p:nvSpPr>
        <p:spPr>
          <a:xfrm rot="0">
            <a:off x="6429826" y="7792020"/>
            <a:ext cx="6792560" cy="1656712"/>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Gagalin"/>
                <a:ea typeface="Gagalin"/>
                <a:cs typeface="Gagalin"/>
                <a:sym typeface="Gagalin"/>
              </a:rPr>
              <a:t>• NOTIFICACIONES CLARAS EN CADA ACCIÓN CLAVE (COMPRA, PAGO, SOPORTE).</a:t>
            </a:r>
          </a:p>
          <a:p>
            <a:pPr algn="l">
              <a:lnSpc>
                <a:spcPts val="2660"/>
              </a:lnSpc>
              <a:spcBef>
                <a:spcPct val="0"/>
              </a:spcBef>
            </a:pPr>
            <a:r>
              <a:rPr lang="en-US" sz="1900">
                <a:solidFill>
                  <a:srgbClr val="000000"/>
                </a:solidFill>
                <a:latin typeface="Gagalin"/>
                <a:ea typeface="Gagalin"/>
                <a:cs typeface="Gagalin"/>
                <a:sym typeface="Gagalin"/>
              </a:rPr>
              <a:t>• REGISTROS AUDITABLES DE OPERACIONES.</a:t>
            </a:r>
          </a:p>
          <a:p>
            <a:pPr algn="l">
              <a:lnSpc>
                <a:spcPts val="2660"/>
              </a:lnSpc>
              <a:spcBef>
                <a:spcPct val="0"/>
              </a:spcBef>
            </a:pPr>
            <a:r>
              <a:rPr lang="en-US" sz="1900">
                <a:solidFill>
                  <a:srgbClr val="000000"/>
                </a:solidFill>
                <a:latin typeface="Gagalin"/>
                <a:ea typeface="Gagalin"/>
                <a:cs typeface="Gagalin"/>
                <a:sym typeface="Gagalin"/>
              </a:rPr>
              <a:t>• CUMPLIMIENTO DE PRINCIPIOS ÉTICOS EN EL USO DE DATOS.</a:t>
            </a:r>
          </a:p>
          <a:p>
            <a:pPr algn="l">
              <a:lnSpc>
                <a:spcPts val="2660"/>
              </a:lnSpc>
              <a:spcBef>
                <a:spcPct val="0"/>
              </a:spcBef>
            </a:pPr>
            <a:r>
              <a:rPr lang="en-US" sz="1900">
                <a:solidFill>
                  <a:srgbClr val="000000"/>
                </a:solidFill>
                <a:latin typeface="Gagalin"/>
                <a:ea typeface="Gagalin"/>
                <a:cs typeface="Gagalin"/>
                <a:sym typeface="Gagalin"/>
              </a:rPr>
              <a:t>"TECNOLOGÍA RESPONSABLE PARA UN COMERCIO SOSTENIBLE."</a:t>
            </a:r>
          </a:p>
        </p:txBody>
      </p:sp>
      <p:sp>
        <p:nvSpPr>
          <p:cNvPr name="TextBox 18" id="18"/>
          <p:cNvSpPr txBox="true"/>
          <p:nvPr/>
        </p:nvSpPr>
        <p:spPr>
          <a:xfrm rot="0">
            <a:off x="9144000" y="3010558"/>
            <a:ext cx="6939826" cy="389252"/>
          </a:xfrm>
          <a:prstGeom prst="rect">
            <a:avLst/>
          </a:prstGeom>
        </p:spPr>
        <p:txBody>
          <a:bodyPr anchor="t" rtlCol="false" tIns="0" lIns="0" bIns="0" rIns="0">
            <a:spAutoFit/>
          </a:bodyPr>
          <a:lstStyle/>
          <a:p>
            <a:pPr algn="ctr">
              <a:lnSpc>
                <a:spcPts val="3220"/>
              </a:lnSpc>
              <a:spcBef>
                <a:spcPct val="0"/>
              </a:spcBef>
            </a:pPr>
            <a:r>
              <a:rPr lang="en-US" sz="2300" u="sng">
                <a:solidFill>
                  <a:srgbClr val="000000"/>
                </a:solidFill>
                <a:latin typeface="Gagalin"/>
                <a:ea typeface="Gagalin"/>
                <a:cs typeface="Gagalin"/>
                <a:sym typeface="Gagalin"/>
              </a:rPr>
              <a:t>♿ INCLUSIÓN Y ACCESIBILIDAD</a:t>
            </a:r>
          </a:p>
        </p:txBody>
      </p:sp>
      <p:sp>
        <p:nvSpPr>
          <p:cNvPr name="TextBox 19" id="19"/>
          <p:cNvSpPr txBox="true"/>
          <p:nvPr/>
        </p:nvSpPr>
        <p:spPr>
          <a:xfrm rot="0">
            <a:off x="-236709" y="2881360"/>
            <a:ext cx="7068644" cy="389252"/>
          </a:xfrm>
          <a:prstGeom prst="rect">
            <a:avLst/>
          </a:prstGeom>
        </p:spPr>
        <p:txBody>
          <a:bodyPr anchor="t" rtlCol="false" tIns="0" lIns="0" bIns="0" rIns="0">
            <a:spAutoFit/>
          </a:bodyPr>
          <a:lstStyle/>
          <a:p>
            <a:pPr algn="ctr">
              <a:lnSpc>
                <a:spcPts val="3220"/>
              </a:lnSpc>
              <a:spcBef>
                <a:spcPct val="0"/>
              </a:spcBef>
            </a:pPr>
            <a:r>
              <a:rPr lang="en-US" sz="2300" u="sng">
                <a:solidFill>
                  <a:srgbClr val="000000"/>
                </a:solidFill>
                <a:latin typeface="Gagalin"/>
                <a:ea typeface="Gagalin"/>
                <a:cs typeface="Gagalin"/>
                <a:sym typeface="Gagalin"/>
              </a:rPr>
              <a:t>🔒 PRIVACIDAD Y SEGURIDAD</a:t>
            </a:r>
          </a:p>
        </p:txBody>
      </p:sp>
      <p:sp>
        <p:nvSpPr>
          <p:cNvPr name="TextBox 20" id="20"/>
          <p:cNvSpPr txBox="true"/>
          <p:nvPr/>
        </p:nvSpPr>
        <p:spPr>
          <a:xfrm rot="0">
            <a:off x="6676430" y="6795537"/>
            <a:ext cx="4935141" cy="389252"/>
          </a:xfrm>
          <a:prstGeom prst="rect">
            <a:avLst/>
          </a:prstGeom>
        </p:spPr>
        <p:txBody>
          <a:bodyPr anchor="t" rtlCol="false" tIns="0" lIns="0" bIns="0" rIns="0">
            <a:spAutoFit/>
          </a:bodyPr>
          <a:lstStyle/>
          <a:p>
            <a:pPr algn="ctr">
              <a:lnSpc>
                <a:spcPts val="3220"/>
              </a:lnSpc>
              <a:spcBef>
                <a:spcPct val="0"/>
              </a:spcBef>
            </a:pPr>
            <a:r>
              <a:rPr lang="en-US" sz="2300" u="sng">
                <a:solidFill>
                  <a:srgbClr val="000000"/>
                </a:solidFill>
                <a:latin typeface="Gagalin"/>
                <a:ea typeface="Gagalin"/>
                <a:cs typeface="Gagalin"/>
                <a:sym typeface="Gagalin"/>
              </a:rPr>
              <a:t>📢 TRANSPARENCIA Y RESPONSABILIDAD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35269"/>
            <a:ext cx="4367853" cy="1073764"/>
          </a:xfrm>
          <a:custGeom>
            <a:avLst/>
            <a:gdLst/>
            <a:ahLst/>
            <a:cxnLst/>
            <a:rect r="r" b="b" t="t" l="l"/>
            <a:pathLst>
              <a:path h="1073764" w="4367853">
                <a:moveTo>
                  <a:pt x="0" y="0"/>
                </a:moveTo>
                <a:lnTo>
                  <a:pt x="4367853" y="0"/>
                </a:lnTo>
                <a:lnTo>
                  <a:pt x="4367853" y="1073764"/>
                </a:lnTo>
                <a:lnTo>
                  <a:pt x="0" y="1073764"/>
                </a:lnTo>
                <a:lnTo>
                  <a:pt x="0" y="0"/>
                </a:lnTo>
                <a:close/>
              </a:path>
            </a:pathLst>
          </a:custGeom>
          <a:blipFill>
            <a:blip r:embed="rId4"/>
            <a:stretch>
              <a:fillRect l="0" t="0" r="0" b="0"/>
            </a:stretch>
          </a:blipFill>
        </p:spPr>
      </p:sp>
      <p:sp>
        <p:nvSpPr>
          <p:cNvPr name="Freeform 9" id="9"/>
          <p:cNvSpPr/>
          <p:nvPr/>
        </p:nvSpPr>
        <p:spPr>
          <a:xfrm flipH="false" flipV="false" rot="0">
            <a:off x="1582610" y="4389676"/>
            <a:ext cx="4733275" cy="2076724"/>
          </a:xfrm>
          <a:custGeom>
            <a:avLst/>
            <a:gdLst/>
            <a:ahLst/>
            <a:cxnLst/>
            <a:rect r="r" b="b" t="t" l="l"/>
            <a:pathLst>
              <a:path h="2076724" w="4733275">
                <a:moveTo>
                  <a:pt x="0" y="0"/>
                </a:moveTo>
                <a:lnTo>
                  <a:pt x="4733275" y="0"/>
                </a:lnTo>
                <a:lnTo>
                  <a:pt x="4733275" y="2076725"/>
                </a:lnTo>
                <a:lnTo>
                  <a:pt x="0" y="2076725"/>
                </a:lnTo>
                <a:lnTo>
                  <a:pt x="0" y="0"/>
                </a:lnTo>
                <a:close/>
              </a:path>
            </a:pathLst>
          </a:custGeom>
          <a:blipFill>
            <a:blip r:embed="rId5"/>
            <a:stretch>
              <a:fillRect l="0" t="0" r="0" b="0"/>
            </a:stretch>
          </a:blipFill>
        </p:spPr>
      </p:sp>
      <p:sp>
        <p:nvSpPr>
          <p:cNvPr name="Freeform 10" id="10"/>
          <p:cNvSpPr/>
          <p:nvPr/>
        </p:nvSpPr>
        <p:spPr>
          <a:xfrm flipH="false" flipV="false" rot="0">
            <a:off x="7230285" y="4412201"/>
            <a:ext cx="3959471" cy="4108400"/>
          </a:xfrm>
          <a:custGeom>
            <a:avLst/>
            <a:gdLst/>
            <a:ahLst/>
            <a:cxnLst/>
            <a:rect r="r" b="b" t="t" l="l"/>
            <a:pathLst>
              <a:path h="4108400" w="3959471">
                <a:moveTo>
                  <a:pt x="0" y="0"/>
                </a:moveTo>
                <a:lnTo>
                  <a:pt x="3959471" y="0"/>
                </a:lnTo>
                <a:lnTo>
                  <a:pt x="3959471" y="4108400"/>
                </a:lnTo>
                <a:lnTo>
                  <a:pt x="0" y="4108400"/>
                </a:lnTo>
                <a:lnTo>
                  <a:pt x="0" y="0"/>
                </a:lnTo>
                <a:close/>
              </a:path>
            </a:pathLst>
          </a:custGeom>
          <a:blipFill>
            <a:blip r:embed="rId6"/>
            <a:stretch>
              <a:fillRect l="0" t="0" r="0" b="0"/>
            </a:stretch>
          </a:blipFill>
        </p:spPr>
      </p:sp>
      <p:sp>
        <p:nvSpPr>
          <p:cNvPr name="Freeform 11" id="11"/>
          <p:cNvSpPr/>
          <p:nvPr/>
        </p:nvSpPr>
        <p:spPr>
          <a:xfrm flipH="false" flipV="false" rot="0">
            <a:off x="12099655" y="3128349"/>
            <a:ext cx="4529333" cy="6356958"/>
          </a:xfrm>
          <a:custGeom>
            <a:avLst/>
            <a:gdLst/>
            <a:ahLst/>
            <a:cxnLst/>
            <a:rect r="r" b="b" t="t" l="l"/>
            <a:pathLst>
              <a:path h="6356958" w="4529333">
                <a:moveTo>
                  <a:pt x="0" y="0"/>
                </a:moveTo>
                <a:lnTo>
                  <a:pt x="4529333" y="0"/>
                </a:lnTo>
                <a:lnTo>
                  <a:pt x="4529333" y="6356958"/>
                </a:lnTo>
                <a:lnTo>
                  <a:pt x="0" y="6356958"/>
                </a:lnTo>
                <a:lnTo>
                  <a:pt x="0" y="0"/>
                </a:lnTo>
                <a:close/>
              </a:path>
            </a:pathLst>
          </a:custGeom>
          <a:blipFill>
            <a:blip r:embed="rId7"/>
            <a:stretch>
              <a:fillRect l="0" t="0" r="0" b="0"/>
            </a:stretch>
          </a:blipFill>
        </p:spPr>
      </p:sp>
      <p:sp>
        <p:nvSpPr>
          <p:cNvPr name="TextBox 12" id="12"/>
          <p:cNvSpPr txBox="true"/>
          <p:nvPr/>
        </p:nvSpPr>
        <p:spPr>
          <a:xfrm rot="0">
            <a:off x="4954348" y="-66040"/>
            <a:ext cx="7979770" cy="2033867"/>
          </a:xfrm>
          <a:prstGeom prst="rect">
            <a:avLst/>
          </a:prstGeom>
        </p:spPr>
        <p:txBody>
          <a:bodyPr anchor="t" rtlCol="false" tIns="0" lIns="0" bIns="0" rIns="0">
            <a:spAutoFit/>
          </a:bodyPr>
          <a:lstStyle/>
          <a:p>
            <a:pPr algn="ctr">
              <a:lnSpc>
                <a:spcPts val="9099"/>
              </a:lnSpc>
            </a:pPr>
            <a:r>
              <a:rPr lang="en-US" sz="6499">
                <a:solidFill>
                  <a:srgbClr val="FFFFFF"/>
                </a:solidFill>
                <a:latin typeface="Gagalin"/>
                <a:ea typeface="Gagalin"/>
                <a:cs typeface="Gagalin"/>
                <a:sym typeface="Gagalin"/>
              </a:rPr>
              <a:t>DIAGRAMAS UML </a:t>
            </a:r>
          </a:p>
          <a:p>
            <a:pPr algn="ctr">
              <a:lnSpc>
                <a:spcPts val="7140"/>
              </a:lnSpc>
            </a:pPr>
            <a:r>
              <a:rPr lang="en-US" sz="5100">
                <a:solidFill>
                  <a:srgbClr val="FFFFFF"/>
                </a:solidFill>
                <a:latin typeface="Gagalin"/>
                <a:ea typeface="Gagalin"/>
                <a:cs typeface="Gagalin"/>
                <a:sym typeface="Gagalin"/>
              </a:rPr>
              <a:t>ECOMARKET+</a:t>
            </a:r>
          </a:p>
        </p:txBody>
      </p:sp>
      <p:sp>
        <p:nvSpPr>
          <p:cNvPr name="TextBox 13" id="13"/>
          <p:cNvSpPr txBox="true"/>
          <p:nvPr/>
        </p:nvSpPr>
        <p:spPr>
          <a:xfrm rot="0">
            <a:off x="597312" y="9200043"/>
            <a:ext cx="6045207" cy="620695"/>
          </a:xfrm>
          <a:prstGeom prst="rect">
            <a:avLst/>
          </a:prstGeom>
        </p:spPr>
        <p:txBody>
          <a:bodyPr anchor="t" rtlCol="false" tIns="0" lIns="0" bIns="0" rIns="0">
            <a:spAutoFit/>
          </a:bodyPr>
          <a:lstStyle/>
          <a:p>
            <a:pPr algn="ctr">
              <a:lnSpc>
                <a:spcPts val="2538"/>
              </a:lnSpc>
              <a:spcBef>
                <a:spcPct val="0"/>
              </a:spcBef>
            </a:pPr>
            <a:r>
              <a:rPr lang="en-US" sz="1813" u="sng">
                <a:solidFill>
                  <a:srgbClr val="FFFFFF"/>
                </a:solidFill>
                <a:latin typeface="Gagalin"/>
                <a:ea typeface="Gagalin"/>
                <a:cs typeface="Gagalin"/>
                <a:sym typeface="Gagalin"/>
                <a:hlinkClick r:id="rId8" tooltip="https://www.canva.com/design/DAGisjh2sK0/Y5AePr1sjyeS5Fr1YM7Z2g/edit"/>
              </a:rPr>
              <a:t>https://www.canva.com/design/DAGisjh2sK0/Y5AePr1sjyeS5Fr1YM7Z2g/edit</a:t>
            </a:r>
          </a:p>
        </p:txBody>
      </p:sp>
      <p:sp>
        <p:nvSpPr>
          <p:cNvPr name="TextBox 14" id="14"/>
          <p:cNvSpPr txBox="true"/>
          <p:nvPr/>
        </p:nvSpPr>
        <p:spPr>
          <a:xfrm rot="0">
            <a:off x="1658239" y="3354398"/>
            <a:ext cx="4321046" cy="610871"/>
          </a:xfrm>
          <a:prstGeom prst="rect">
            <a:avLst/>
          </a:prstGeom>
        </p:spPr>
        <p:txBody>
          <a:bodyPr anchor="t" rtlCol="false" tIns="0" lIns="0" bIns="0" rIns="0">
            <a:spAutoFit/>
          </a:bodyPr>
          <a:lstStyle/>
          <a:p>
            <a:pPr algn="ctr">
              <a:lnSpc>
                <a:spcPts val="4927"/>
              </a:lnSpc>
            </a:pPr>
            <a:r>
              <a:rPr lang="en-US" sz="3519">
                <a:solidFill>
                  <a:srgbClr val="F7B21C"/>
                </a:solidFill>
                <a:latin typeface="Gagalin"/>
                <a:ea typeface="Gagalin"/>
                <a:cs typeface="Gagalin"/>
                <a:sym typeface="Gagalin"/>
              </a:rPr>
              <a:t>CASO DE USO</a:t>
            </a:r>
          </a:p>
        </p:txBody>
      </p:sp>
      <p:sp>
        <p:nvSpPr>
          <p:cNvPr name="TextBox 15" id="15"/>
          <p:cNvSpPr txBox="true"/>
          <p:nvPr/>
        </p:nvSpPr>
        <p:spPr>
          <a:xfrm rot="0">
            <a:off x="7049498" y="3375553"/>
            <a:ext cx="4321046" cy="610871"/>
          </a:xfrm>
          <a:prstGeom prst="rect">
            <a:avLst/>
          </a:prstGeom>
        </p:spPr>
        <p:txBody>
          <a:bodyPr anchor="t" rtlCol="false" tIns="0" lIns="0" bIns="0" rIns="0">
            <a:spAutoFit/>
          </a:bodyPr>
          <a:lstStyle/>
          <a:p>
            <a:pPr algn="ctr">
              <a:lnSpc>
                <a:spcPts val="4927"/>
              </a:lnSpc>
            </a:pPr>
            <a:r>
              <a:rPr lang="en-US" sz="3519">
                <a:solidFill>
                  <a:srgbClr val="F7B21C"/>
                </a:solidFill>
                <a:latin typeface="Gagalin"/>
                <a:ea typeface="Gagalin"/>
                <a:cs typeface="Gagalin"/>
                <a:sym typeface="Gagalin"/>
              </a:rPr>
              <a:t>DE CLASE</a:t>
            </a:r>
          </a:p>
        </p:txBody>
      </p:sp>
      <p:sp>
        <p:nvSpPr>
          <p:cNvPr name="TextBox 16" id="16"/>
          <p:cNvSpPr txBox="true"/>
          <p:nvPr/>
        </p:nvSpPr>
        <p:spPr>
          <a:xfrm rot="0">
            <a:off x="12203798" y="1709988"/>
            <a:ext cx="4321046" cy="1234943"/>
          </a:xfrm>
          <a:prstGeom prst="rect">
            <a:avLst/>
          </a:prstGeom>
        </p:spPr>
        <p:txBody>
          <a:bodyPr anchor="t" rtlCol="false" tIns="0" lIns="0" bIns="0" rIns="0">
            <a:spAutoFit/>
          </a:bodyPr>
          <a:lstStyle/>
          <a:p>
            <a:pPr algn="ctr">
              <a:lnSpc>
                <a:spcPts val="4927"/>
              </a:lnSpc>
            </a:pPr>
            <a:r>
              <a:rPr lang="en-US" sz="3519">
                <a:solidFill>
                  <a:srgbClr val="F7B21C"/>
                </a:solidFill>
                <a:latin typeface="Gagalin"/>
                <a:ea typeface="Gagalin"/>
                <a:cs typeface="Gagalin"/>
                <a:sym typeface="Gagalin"/>
              </a:rPr>
              <a:t>ARQUITECTUA </a:t>
            </a:r>
          </a:p>
          <a:p>
            <a:pPr algn="ctr">
              <a:lnSpc>
                <a:spcPts val="4927"/>
              </a:lnSpc>
            </a:pPr>
            <a:r>
              <a:rPr lang="en-US" sz="3519">
                <a:solidFill>
                  <a:srgbClr val="F7B21C"/>
                </a:solidFill>
                <a:latin typeface="Gagalin"/>
                <a:ea typeface="Gagalin"/>
                <a:cs typeface="Gagalin"/>
                <a:sym typeface="Gagalin"/>
              </a:rPr>
              <a:t>MICROSERVICIOS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26102" y="-549566"/>
            <a:ext cx="2789693" cy="1658599"/>
          </a:xfrm>
          <a:custGeom>
            <a:avLst/>
            <a:gdLst/>
            <a:ahLst/>
            <a:cxnLst/>
            <a:rect r="r" b="b" t="t" l="l"/>
            <a:pathLst>
              <a:path h="1658599" w="2789693">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9416472"/>
            <a:ext cx="18288000" cy="870528"/>
          </a:xfrm>
          <a:custGeom>
            <a:avLst/>
            <a:gdLst/>
            <a:ahLst/>
            <a:cxnLst/>
            <a:rect r="r" b="b" t="t" l="l"/>
            <a:pathLst>
              <a:path h="870528" w="18288000">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l="0" t="-2000794" r="0" b="0"/>
            </a:stretch>
          </a:blipFill>
        </p:spPr>
      </p:sp>
      <p:sp>
        <p:nvSpPr>
          <p:cNvPr name="Freeform 9" id="9"/>
          <p:cNvSpPr/>
          <p:nvPr/>
        </p:nvSpPr>
        <p:spPr>
          <a:xfrm flipH="false" flipV="false" rot="0">
            <a:off x="0" y="35269"/>
            <a:ext cx="4367853" cy="1073764"/>
          </a:xfrm>
          <a:custGeom>
            <a:avLst/>
            <a:gdLst/>
            <a:ahLst/>
            <a:cxnLst/>
            <a:rect r="r" b="b" t="t" l="l"/>
            <a:pathLst>
              <a:path h="1073764" w="4367853">
                <a:moveTo>
                  <a:pt x="0" y="0"/>
                </a:moveTo>
                <a:lnTo>
                  <a:pt x="4367853" y="0"/>
                </a:lnTo>
                <a:lnTo>
                  <a:pt x="4367853" y="1073764"/>
                </a:lnTo>
                <a:lnTo>
                  <a:pt x="0" y="1073764"/>
                </a:lnTo>
                <a:lnTo>
                  <a:pt x="0" y="0"/>
                </a:lnTo>
                <a:close/>
              </a:path>
            </a:pathLst>
          </a:custGeom>
          <a:blipFill>
            <a:blip r:embed="rId6"/>
            <a:stretch>
              <a:fillRect l="0" t="0" r="0" b="0"/>
            </a:stretch>
          </a:blipFill>
        </p:spPr>
      </p:sp>
      <p:sp>
        <p:nvSpPr>
          <p:cNvPr name="Freeform 10" id="10"/>
          <p:cNvSpPr/>
          <p:nvPr/>
        </p:nvSpPr>
        <p:spPr>
          <a:xfrm flipH="false" flipV="false" rot="0">
            <a:off x="5906311" y="1718632"/>
            <a:ext cx="5772427" cy="6005125"/>
          </a:xfrm>
          <a:custGeom>
            <a:avLst/>
            <a:gdLst/>
            <a:ahLst/>
            <a:cxnLst/>
            <a:rect r="r" b="b" t="t" l="l"/>
            <a:pathLst>
              <a:path h="6005125" w="5772427">
                <a:moveTo>
                  <a:pt x="0" y="0"/>
                </a:moveTo>
                <a:lnTo>
                  <a:pt x="5772426" y="0"/>
                </a:lnTo>
                <a:lnTo>
                  <a:pt x="5772426" y="6005126"/>
                </a:lnTo>
                <a:lnTo>
                  <a:pt x="0" y="60051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646297" y="-101600"/>
            <a:ext cx="8292454" cy="1276351"/>
          </a:xfrm>
          <a:prstGeom prst="rect">
            <a:avLst/>
          </a:prstGeom>
        </p:spPr>
        <p:txBody>
          <a:bodyPr anchor="t" rtlCol="false" tIns="0" lIns="0" bIns="0" rIns="0">
            <a:spAutoFit/>
          </a:bodyPr>
          <a:lstStyle/>
          <a:p>
            <a:pPr algn="ctr">
              <a:lnSpc>
                <a:spcPts val="10499"/>
              </a:lnSpc>
            </a:pPr>
            <a:r>
              <a:rPr lang="en-US" sz="7499">
                <a:solidFill>
                  <a:srgbClr val="FFFFFF"/>
                </a:solidFill>
                <a:latin typeface="Gagalin"/>
                <a:ea typeface="Gagalin"/>
                <a:cs typeface="Gagalin"/>
                <a:sym typeface="Gagalin"/>
              </a:rPr>
              <a:t>Conclusión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DAGj68CdxIc</dc:identifier>
  <dcterms:modified xsi:type="dcterms:W3CDTF">2011-08-01T06:04:30Z</dcterms:modified>
  <cp:revision>1</cp:revision>
  <dc:title>Ecko Market</dc:title>
</cp:coreProperties>
</file>